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7" r:id="rId2"/>
    <p:sldId id="258" r:id="rId3"/>
    <p:sldId id="259" r:id="rId4"/>
    <p:sldId id="260" r:id="rId5"/>
    <p:sldId id="261" r:id="rId6"/>
    <p:sldId id="263" r:id="rId7"/>
    <p:sldId id="264" r:id="rId8"/>
    <p:sldId id="266" r:id="rId9"/>
    <p:sldId id="268" r:id="rId10"/>
    <p:sldId id="269" r:id="rId11"/>
    <p:sldId id="270" r:id="rId12"/>
    <p:sldId id="272" r:id="rId13"/>
    <p:sldId id="274" r:id="rId14"/>
    <p:sldId id="276" r:id="rId15"/>
    <p:sldId id="278" r:id="rId16"/>
    <p:sldId id="279" r:id="rId17"/>
    <p:sldId id="280" r:id="rId18"/>
    <p:sldId id="281" r:id="rId19"/>
    <p:sldId id="283" r:id="rId20"/>
    <p:sldId id="284" r:id="rId21"/>
    <p:sldId id="285" r:id="rId22"/>
    <p:sldId id="286" r:id="rId23"/>
    <p:sldId id="287" r:id="rId24"/>
    <p:sldId id="288" r:id="rId25"/>
    <p:sldId id="289" r:id="rId26"/>
    <p:sldId id="290" r:id="rId27"/>
    <p:sldId id="293" r:id="rId28"/>
    <p:sldId id="294"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snapToObjects="1">
      <p:cViewPr varScale="1">
        <p:scale>
          <a:sx n="115" d="100"/>
          <a:sy n="115" d="100"/>
        </p:scale>
        <p:origin x="-2312"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3F4C9E-83E5-FC4B-B2A7-AD4498522852}" type="datetimeFigureOut">
              <a:rPr lang="en-US" smtClean="0"/>
              <a:t>20/04/15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53C09D-C201-8446-9E85-CB40E120EBA0}" type="slidenum">
              <a:rPr lang="en-US" smtClean="0"/>
              <a:t>‹#›</a:t>
            </a:fld>
            <a:endParaRPr lang="en-US"/>
          </a:p>
        </p:txBody>
      </p:sp>
    </p:spTree>
    <p:extLst>
      <p:ext uri="{BB962C8B-B14F-4D97-AF65-F5344CB8AC3E}">
        <p14:creationId xmlns:p14="http://schemas.microsoft.com/office/powerpoint/2010/main" val="25528644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158342F-1E9F-0743-81CE-95A312E07196}" type="slidenum">
              <a:rPr lang="en-US"/>
              <a:pPr>
                <a:defRPr/>
              </a:pPr>
              <a:t>1</a:t>
            </a:fld>
            <a:endParaRPr lang="en-US"/>
          </a:p>
        </p:txBody>
      </p:sp>
      <p:sp>
        <p:nvSpPr>
          <p:cNvPr id="34918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49187"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150EB25-A0AC-4695-BE1C-6F1BF83E6B61}" type="slidenum">
              <a:rPr lang="en-US"/>
              <a:pPr/>
              <a:t>9</a:t>
            </a:fld>
            <a:endParaRPr lang="en-US"/>
          </a:p>
        </p:txBody>
      </p:sp>
      <p:sp>
        <p:nvSpPr>
          <p:cNvPr id="173058" name="Rectangle 7"/>
          <p:cNvSpPr txBox="1">
            <a:spLocks noGrp="1" noChangeArrowheads="1"/>
          </p:cNvSpPr>
          <p:nvPr/>
        </p:nvSpPr>
        <p:spPr bwMode="auto">
          <a:xfrm>
            <a:off x="3884613" y="8685457"/>
            <a:ext cx="2971800" cy="45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r"/>
            <a:fld id="{C114D753-5B87-4FF0-8BDF-2307776D2817}" type="slidenum">
              <a:rPr lang="en-US" sz="1200"/>
              <a:pPr algn="r"/>
              <a:t>9</a:t>
            </a:fld>
            <a:endParaRPr lang="en-US" sz="1200"/>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A26CC5-715A-4D56-9E40-AD04345AC757}" type="slidenum">
              <a:rPr lang="en-US"/>
              <a:pPr/>
              <a:t>12</a:t>
            </a:fld>
            <a:endParaRPr 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246F436-016B-5141-8FDD-F3FC7163CE70}" type="datetimeFigureOut">
              <a:rPr lang="en-US" smtClean="0"/>
              <a:t>20/04/15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6C3CE2-8010-6E48-AA4A-D3A3027359A5}" type="slidenum">
              <a:rPr lang="en-US" smtClean="0"/>
              <a:t>‹#›</a:t>
            </a:fld>
            <a:endParaRPr lang="en-US"/>
          </a:p>
        </p:txBody>
      </p:sp>
    </p:spTree>
    <p:extLst>
      <p:ext uri="{BB962C8B-B14F-4D97-AF65-F5344CB8AC3E}">
        <p14:creationId xmlns:p14="http://schemas.microsoft.com/office/powerpoint/2010/main" val="2340508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46F436-016B-5141-8FDD-F3FC7163CE70}" type="datetimeFigureOut">
              <a:rPr lang="en-US" smtClean="0"/>
              <a:t>20/04/15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6C3CE2-8010-6E48-AA4A-D3A3027359A5}" type="slidenum">
              <a:rPr lang="en-US" smtClean="0"/>
              <a:t>‹#›</a:t>
            </a:fld>
            <a:endParaRPr lang="en-US"/>
          </a:p>
        </p:txBody>
      </p:sp>
    </p:spTree>
    <p:extLst>
      <p:ext uri="{BB962C8B-B14F-4D97-AF65-F5344CB8AC3E}">
        <p14:creationId xmlns:p14="http://schemas.microsoft.com/office/powerpoint/2010/main" val="1938050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46F436-016B-5141-8FDD-F3FC7163CE70}" type="datetimeFigureOut">
              <a:rPr lang="en-US" smtClean="0"/>
              <a:t>20/04/15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6C3CE2-8010-6E48-AA4A-D3A3027359A5}" type="slidenum">
              <a:rPr lang="en-US" smtClean="0"/>
              <a:t>‹#›</a:t>
            </a:fld>
            <a:endParaRPr lang="en-US"/>
          </a:p>
        </p:txBody>
      </p:sp>
    </p:spTree>
    <p:extLst>
      <p:ext uri="{BB962C8B-B14F-4D97-AF65-F5344CB8AC3E}">
        <p14:creationId xmlns:p14="http://schemas.microsoft.com/office/powerpoint/2010/main" val="2275834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43000"/>
          </a:xfrm>
        </p:spPr>
        <p:txBody>
          <a:bodyPr/>
          <a:lstStyle/>
          <a:p>
            <a:r>
              <a:rPr lang="en-US"/>
              <a:t>Click to edit Master title style</a:t>
            </a:r>
            <a:endParaRPr lang="en-IN"/>
          </a:p>
        </p:txBody>
      </p:sp>
      <p:sp>
        <p:nvSpPr>
          <p:cNvPr id="3" name="SmartArt Placeholder 2"/>
          <p:cNvSpPr>
            <a:spLocks noGrp="1"/>
          </p:cNvSpPr>
          <p:nvPr>
            <p:ph type="dgm" idx="1"/>
          </p:nvPr>
        </p:nvSpPr>
        <p:spPr>
          <a:xfrm>
            <a:off x="457200" y="1600200"/>
            <a:ext cx="8229600" cy="4530725"/>
          </a:xfrm>
        </p:spPr>
        <p:txBody>
          <a:bodyPr/>
          <a:lstStyle/>
          <a:p>
            <a:endParaRPr lang="en-IN"/>
          </a:p>
        </p:txBody>
      </p:sp>
      <p:sp>
        <p:nvSpPr>
          <p:cNvPr id="4" name="Date Placeholder 3"/>
          <p:cNvSpPr>
            <a:spLocks noGrp="1"/>
          </p:cNvSpPr>
          <p:nvPr>
            <p:ph type="dt" sz="half" idx="10"/>
          </p:nvPr>
        </p:nvSpPr>
        <p:spPr>
          <a:xfrm>
            <a:off x="457200" y="6243638"/>
            <a:ext cx="2133600" cy="457200"/>
          </a:xfrm>
          <a:prstGeom prst="rect">
            <a:avLst/>
          </a:prstGeom>
        </p:spPr>
        <p:txBody>
          <a:bodyPr/>
          <a:lstStyle>
            <a:lvl1pPr>
              <a:defRPr/>
            </a:lvl1pPr>
          </a:lstStyle>
          <a:p>
            <a:endParaRPr lang="en-US" altLang="en-US"/>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a:p>
        </p:txBody>
      </p:sp>
      <p:sp>
        <p:nvSpPr>
          <p:cNvPr id="6" name="Slide Number Placeholder 5"/>
          <p:cNvSpPr>
            <a:spLocks noGrp="1"/>
          </p:cNvSpPr>
          <p:nvPr>
            <p:ph type="sldNum" sz="quarter" idx="12"/>
          </p:nvPr>
        </p:nvSpPr>
        <p:spPr>
          <a:xfrm>
            <a:off x="6553200" y="6243638"/>
            <a:ext cx="2133600" cy="457200"/>
          </a:xfrm>
        </p:spPr>
        <p:txBody>
          <a:bodyPr/>
          <a:lstStyle>
            <a:lvl1pPr>
              <a:defRPr/>
            </a:lvl1pPr>
          </a:lstStyle>
          <a:p>
            <a:fld id="{1DF094C3-C494-48BF-8B38-AF48972336FB}" type="slidenum">
              <a:rPr lang="en-US" altLang="en-US"/>
              <a:pPr/>
              <a:t>‹#›</a:t>
            </a:fld>
            <a:endParaRPr lang="en-US" altLang="en-US"/>
          </a:p>
        </p:txBody>
      </p:sp>
    </p:spTree>
    <p:extLst>
      <p:ext uri="{BB962C8B-B14F-4D97-AF65-F5344CB8AC3E}">
        <p14:creationId xmlns:p14="http://schemas.microsoft.com/office/powerpoint/2010/main" val="3181794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229600" cy="990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295400"/>
            <a:ext cx="403860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800600" y="1295400"/>
            <a:ext cx="40386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800600" y="3733800"/>
            <a:ext cx="4038600" cy="228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10"/>
          <p:cNvSpPr>
            <a:spLocks noGrp="1" noChangeArrowheads="1"/>
          </p:cNvSpPr>
          <p:nvPr>
            <p:ph type="sldNum" sz="quarter" idx="10"/>
          </p:nvPr>
        </p:nvSpPr>
        <p:spPr>
          <a:ln/>
        </p:spPr>
        <p:txBody>
          <a:bodyPr/>
          <a:lstStyle>
            <a:lvl1pPr>
              <a:defRPr/>
            </a:lvl1pPr>
          </a:lstStyle>
          <a:p>
            <a:pPr>
              <a:defRPr/>
            </a:pPr>
            <a:fld id="{D9E77BCD-BD0F-474E-829D-B1FFAA72BD2D}" type="slidenum">
              <a:rPr lang="en-US"/>
              <a:pPr>
                <a:defRPr/>
              </a:pPr>
              <a:t>‹#›</a:t>
            </a:fld>
            <a:endParaRPr lang="en-US"/>
          </a:p>
        </p:txBody>
      </p:sp>
    </p:spTree>
    <p:extLst>
      <p:ext uri="{BB962C8B-B14F-4D97-AF65-F5344CB8AC3E}">
        <p14:creationId xmlns:p14="http://schemas.microsoft.com/office/powerpoint/2010/main" val="3747164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4"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FBA9DC9-262C-1346-90BF-C24712D21ABE}" type="slidenum">
              <a:rPr lang="en-US"/>
              <a:pPr>
                <a:defRPr/>
              </a:pPr>
              <a:t>‹#›</a:t>
            </a:fld>
            <a:endParaRPr lang="en-US"/>
          </a:p>
        </p:txBody>
      </p:sp>
    </p:spTree>
    <p:extLst>
      <p:ext uri="{BB962C8B-B14F-4D97-AF65-F5344CB8AC3E}">
        <p14:creationId xmlns:p14="http://schemas.microsoft.com/office/powerpoint/2010/main" val="1089495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46F436-016B-5141-8FDD-F3FC7163CE70}" type="datetimeFigureOut">
              <a:rPr lang="en-US" smtClean="0"/>
              <a:t>20/04/15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6C3CE2-8010-6E48-AA4A-D3A3027359A5}" type="slidenum">
              <a:rPr lang="en-US" smtClean="0"/>
              <a:t>‹#›</a:t>
            </a:fld>
            <a:endParaRPr lang="en-US"/>
          </a:p>
        </p:txBody>
      </p:sp>
    </p:spTree>
    <p:extLst>
      <p:ext uri="{BB962C8B-B14F-4D97-AF65-F5344CB8AC3E}">
        <p14:creationId xmlns:p14="http://schemas.microsoft.com/office/powerpoint/2010/main" val="733413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246F436-016B-5141-8FDD-F3FC7163CE70}" type="datetimeFigureOut">
              <a:rPr lang="en-US" smtClean="0"/>
              <a:t>20/04/15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6C3CE2-8010-6E48-AA4A-D3A3027359A5}" type="slidenum">
              <a:rPr lang="en-US" smtClean="0"/>
              <a:t>‹#›</a:t>
            </a:fld>
            <a:endParaRPr lang="en-US"/>
          </a:p>
        </p:txBody>
      </p:sp>
    </p:spTree>
    <p:extLst>
      <p:ext uri="{BB962C8B-B14F-4D97-AF65-F5344CB8AC3E}">
        <p14:creationId xmlns:p14="http://schemas.microsoft.com/office/powerpoint/2010/main" val="616513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246F436-016B-5141-8FDD-F3FC7163CE70}" type="datetimeFigureOut">
              <a:rPr lang="en-US" smtClean="0"/>
              <a:t>20/04/15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6C3CE2-8010-6E48-AA4A-D3A3027359A5}" type="slidenum">
              <a:rPr lang="en-US" smtClean="0"/>
              <a:t>‹#›</a:t>
            </a:fld>
            <a:endParaRPr lang="en-US"/>
          </a:p>
        </p:txBody>
      </p:sp>
    </p:spTree>
    <p:extLst>
      <p:ext uri="{BB962C8B-B14F-4D97-AF65-F5344CB8AC3E}">
        <p14:creationId xmlns:p14="http://schemas.microsoft.com/office/powerpoint/2010/main" val="81276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246F436-016B-5141-8FDD-F3FC7163CE70}" type="datetimeFigureOut">
              <a:rPr lang="en-US" smtClean="0"/>
              <a:t>20/04/15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6C3CE2-8010-6E48-AA4A-D3A3027359A5}" type="slidenum">
              <a:rPr lang="en-US" smtClean="0"/>
              <a:t>‹#›</a:t>
            </a:fld>
            <a:endParaRPr lang="en-US"/>
          </a:p>
        </p:txBody>
      </p:sp>
    </p:spTree>
    <p:extLst>
      <p:ext uri="{BB962C8B-B14F-4D97-AF65-F5344CB8AC3E}">
        <p14:creationId xmlns:p14="http://schemas.microsoft.com/office/powerpoint/2010/main" val="1818621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246F436-016B-5141-8FDD-F3FC7163CE70}" type="datetimeFigureOut">
              <a:rPr lang="en-US" smtClean="0"/>
              <a:t>20/04/15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6C3CE2-8010-6E48-AA4A-D3A3027359A5}" type="slidenum">
              <a:rPr lang="en-US" smtClean="0"/>
              <a:t>‹#›</a:t>
            </a:fld>
            <a:endParaRPr lang="en-US"/>
          </a:p>
        </p:txBody>
      </p:sp>
    </p:spTree>
    <p:extLst>
      <p:ext uri="{BB962C8B-B14F-4D97-AF65-F5344CB8AC3E}">
        <p14:creationId xmlns:p14="http://schemas.microsoft.com/office/powerpoint/2010/main" val="3319043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46F436-016B-5141-8FDD-F3FC7163CE70}" type="datetimeFigureOut">
              <a:rPr lang="en-US" smtClean="0"/>
              <a:t>20/04/15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6C3CE2-8010-6E48-AA4A-D3A3027359A5}" type="slidenum">
              <a:rPr lang="en-US" smtClean="0"/>
              <a:t>‹#›</a:t>
            </a:fld>
            <a:endParaRPr lang="en-US"/>
          </a:p>
        </p:txBody>
      </p:sp>
    </p:spTree>
    <p:extLst>
      <p:ext uri="{BB962C8B-B14F-4D97-AF65-F5344CB8AC3E}">
        <p14:creationId xmlns:p14="http://schemas.microsoft.com/office/powerpoint/2010/main" val="1322605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46F436-016B-5141-8FDD-F3FC7163CE70}" type="datetimeFigureOut">
              <a:rPr lang="en-US" smtClean="0"/>
              <a:t>20/04/15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6C3CE2-8010-6E48-AA4A-D3A3027359A5}" type="slidenum">
              <a:rPr lang="en-US" smtClean="0"/>
              <a:t>‹#›</a:t>
            </a:fld>
            <a:endParaRPr lang="en-US"/>
          </a:p>
        </p:txBody>
      </p:sp>
    </p:spTree>
    <p:extLst>
      <p:ext uri="{BB962C8B-B14F-4D97-AF65-F5344CB8AC3E}">
        <p14:creationId xmlns:p14="http://schemas.microsoft.com/office/powerpoint/2010/main" val="3649920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46F436-016B-5141-8FDD-F3FC7163CE70}" type="datetimeFigureOut">
              <a:rPr lang="en-US" smtClean="0"/>
              <a:t>20/04/15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6C3CE2-8010-6E48-AA4A-D3A3027359A5}" type="slidenum">
              <a:rPr lang="en-US" smtClean="0"/>
              <a:t>‹#›</a:t>
            </a:fld>
            <a:endParaRPr lang="en-US"/>
          </a:p>
        </p:txBody>
      </p:sp>
    </p:spTree>
    <p:extLst>
      <p:ext uri="{BB962C8B-B14F-4D97-AF65-F5344CB8AC3E}">
        <p14:creationId xmlns:p14="http://schemas.microsoft.com/office/powerpoint/2010/main" val="22946007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46F436-016B-5141-8FDD-F3FC7163CE70}" type="datetimeFigureOut">
              <a:rPr lang="en-US" smtClean="0"/>
              <a:t>20/04/15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6C3CE2-8010-6E48-AA4A-D3A3027359A5}" type="slidenum">
              <a:rPr lang="en-US" smtClean="0"/>
              <a:t>‹#›</a:t>
            </a:fld>
            <a:endParaRPr lang="en-US"/>
          </a:p>
        </p:txBody>
      </p:sp>
    </p:spTree>
    <p:extLst>
      <p:ext uri="{BB962C8B-B14F-4D97-AF65-F5344CB8AC3E}">
        <p14:creationId xmlns:p14="http://schemas.microsoft.com/office/powerpoint/2010/main" val="38151712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jpeg"/><Relationship Id="rId3" Type="http://schemas.openxmlformats.org/officeDocument/2006/relationships/image" Target="../media/image1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 Id="rId3" Type="http://schemas.openxmlformats.org/officeDocument/2006/relationships/image" Target="../media/image2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 Id="rId3"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1" Type="http://schemas.openxmlformats.org/officeDocument/2006/relationships/slideLayout" Target="../slideLayouts/slideLayout13.xml"/><Relationship Id="rId2"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wmf"/><Relationship Id="rId3"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8.wmf"/><Relationship Id="rId4" Type="http://schemas.openxmlformats.org/officeDocument/2006/relationships/image" Target="../media/image9.jpeg"/><Relationship Id="rId1" Type="http://schemas.openxmlformats.org/officeDocument/2006/relationships/slideLayout" Target="../slideLayouts/slideLayout4.xml"/><Relationship Id="rId2" Type="http://schemas.openxmlformats.org/officeDocument/2006/relationships/image" Target="../media/image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hyperlink" Target="http://upload.wikimedia.org/wikipedia/en/f/f4/Standard_insulin_syringe.JPG" TargetMode="External"/><Relationship Id="rId5" Type="http://schemas.openxmlformats.org/officeDocument/2006/relationships/image" Target="../media/image12.jpeg"/><Relationship Id="rId6" Type="http://schemas.openxmlformats.org/officeDocument/2006/relationships/image" Target="../media/image13.jpe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a:xfrm>
            <a:off x="457200" y="274638"/>
            <a:ext cx="8229600" cy="868362"/>
          </a:xfrm>
        </p:spPr>
        <p:txBody>
          <a:bodyPr/>
          <a:lstStyle/>
          <a:p>
            <a:pPr eaLnBrk="1" hangingPunct="1">
              <a:defRPr/>
            </a:pPr>
            <a:r>
              <a:rPr lang="en-US" smtClean="0">
                <a:cs typeface="+mj-cs"/>
              </a:rPr>
              <a:t>Drug Delivery</a:t>
            </a:r>
          </a:p>
        </p:txBody>
      </p:sp>
      <p:pic>
        <p:nvPicPr>
          <p:cNvPr id="346116"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0" y="1500188"/>
            <a:ext cx="9144000" cy="4724400"/>
          </a:xfrm>
        </p:spPr>
      </p:pic>
    </p:spTree>
    <p:extLst>
      <p:ext uri="{BB962C8B-B14F-4D97-AF65-F5344CB8AC3E}">
        <p14:creationId xmlns:p14="http://schemas.microsoft.com/office/powerpoint/2010/main" val="1978077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a:xfrm>
            <a:off x="609600" y="44624"/>
            <a:ext cx="7772400" cy="1143000"/>
          </a:xfrm>
        </p:spPr>
        <p:txBody>
          <a:bodyPr/>
          <a:lstStyle/>
          <a:p>
            <a:r>
              <a:rPr lang="en-US" sz="3600" b="1" dirty="0">
                <a:solidFill>
                  <a:srgbClr val="0070C0"/>
                </a:solidFill>
                <a:effectLst>
                  <a:outerShdw blurRad="38100" dist="38100" dir="2700000" algn="tl">
                    <a:srgbClr val="000000"/>
                  </a:outerShdw>
                </a:effectLst>
              </a:rPr>
              <a:t>Insulin Secretion</a:t>
            </a:r>
          </a:p>
        </p:txBody>
      </p:sp>
      <p:pic>
        <p:nvPicPr>
          <p:cNvPr id="82951" name="Picture 7" descr="Fi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447800"/>
            <a:ext cx="9144000" cy="425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83924455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Basal and bolus insulin concept</a:t>
            </a:r>
            <a:endParaRPr lang="en-US" dirty="0"/>
          </a:p>
        </p:txBody>
      </p:sp>
      <p:sp>
        <p:nvSpPr>
          <p:cNvPr id="3" name="Content Placeholder 2"/>
          <p:cNvSpPr>
            <a:spLocks noGrp="1"/>
          </p:cNvSpPr>
          <p:nvPr>
            <p:ph sz="quarter" idx="1"/>
          </p:nvPr>
        </p:nvSpPr>
        <p:spPr/>
        <p:txBody>
          <a:bodyPr>
            <a:normAutofit fontScale="85000" lnSpcReduction="20000"/>
          </a:bodyPr>
          <a:lstStyle/>
          <a:p>
            <a:r>
              <a:rPr lang="en-US" dirty="0" smtClean="0"/>
              <a:t>Basal insulin</a:t>
            </a:r>
          </a:p>
          <a:p>
            <a:pPr lvl="1"/>
            <a:r>
              <a:rPr lang="en-US" dirty="0" smtClean="0"/>
              <a:t>Suppresses glucose production between meals and overnight</a:t>
            </a:r>
          </a:p>
          <a:p>
            <a:pPr lvl="1"/>
            <a:r>
              <a:rPr lang="en-US" dirty="0" smtClean="0"/>
              <a:t>Nearly constant levels</a:t>
            </a:r>
          </a:p>
          <a:p>
            <a:pPr lvl="1"/>
            <a:r>
              <a:rPr lang="en-US" dirty="0" err="1" smtClean="0"/>
              <a:t>Upto</a:t>
            </a:r>
            <a:r>
              <a:rPr lang="en-US" dirty="0" smtClean="0"/>
              <a:t> 40 to 50% of daily needs</a:t>
            </a:r>
          </a:p>
          <a:p>
            <a:endParaRPr lang="en-US" dirty="0" smtClean="0"/>
          </a:p>
          <a:p>
            <a:endParaRPr lang="en-US" dirty="0"/>
          </a:p>
          <a:p>
            <a:r>
              <a:rPr lang="en-US" dirty="0" smtClean="0"/>
              <a:t>Bolus insulin (mealtime)</a:t>
            </a:r>
          </a:p>
          <a:p>
            <a:pPr lvl="1"/>
            <a:r>
              <a:rPr lang="en-US" dirty="0" smtClean="0"/>
              <a:t>Limits hyperglycemia after meals</a:t>
            </a:r>
          </a:p>
          <a:p>
            <a:pPr lvl="1"/>
            <a:r>
              <a:rPr lang="en-US" dirty="0" smtClean="0"/>
              <a:t>Immediate rise and sharp peak after 1 hour</a:t>
            </a:r>
          </a:p>
          <a:p>
            <a:pPr lvl="1"/>
            <a:r>
              <a:rPr lang="en-US" dirty="0" err="1" smtClean="0"/>
              <a:t>Approx</a:t>
            </a:r>
            <a:r>
              <a:rPr lang="en-US" dirty="0" smtClean="0"/>
              <a:t> 10 to 20% of daily requirement at each mealtime</a:t>
            </a:r>
            <a:endParaRPr lang="en-US" dirty="0"/>
          </a:p>
        </p:txBody>
      </p:sp>
    </p:spTree>
    <p:extLst>
      <p:ext uri="{BB962C8B-B14F-4D97-AF65-F5344CB8AC3E}">
        <p14:creationId xmlns:p14="http://schemas.microsoft.com/office/powerpoint/2010/main" val="2467887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7" name="Picture 3" descr="photo_how_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3938" y="1881188"/>
            <a:ext cx="2857500" cy="4267200"/>
          </a:xfrm>
          <a:prstGeom prst="rect">
            <a:avLst/>
          </a:prstGeom>
          <a:noFill/>
          <a:ln w="9525">
            <a:solidFill>
              <a:srgbClr val="8EB94E"/>
            </a:solidFill>
            <a:miter lim="800000"/>
            <a:headEnd/>
            <a:tailEnd/>
          </a:ln>
          <a:extLst>
            <a:ext uri="{909E8E84-426E-40dd-AFC4-6F175D3DCCD1}">
              <a14:hiddenFill xmlns:a14="http://schemas.microsoft.com/office/drawing/2010/main">
                <a:solidFill>
                  <a:srgbClr val="FFFFFF"/>
                </a:solidFill>
              </a14:hiddenFill>
            </a:ext>
          </a:extLst>
        </p:spPr>
      </p:pic>
      <p:pic>
        <p:nvPicPr>
          <p:cNvPr id="103429" name="Picture 5" descr="zzpic%20insulin%20jet%20injec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957388"/>
            <a:ext cx="2773363" cy="4191000"/>
          </a:xfrm>
          <a:prstGeom prst="rect">
            <a:avLst/>
          </a:prstGeom>
          <a:noFill/>
          <a:ln w="9525">
            <a:solidFill>
              <a:srgbClr val="8EB94E"/>
            </a:solidFill>
            <a:miter lim="800000"/>
            <a:headEnd/>
            <a:tailEnd/>
          </a:ln>
          <a:extLst>
            <a:ext uri="{909E8E84-426E-40dd-AFC4-6F175D3DCCD1}">
              <a14:hiddenFill xmlns:a14="http://schemas.microsoft.com/office/drawing/2010/main">
                <a:solidFill>
                  <a:srgbClr val="FFFFFF"/>
                </a:solidFill>
              </a14:hiddenFill>
            </a:ext>
          </a:extLst>
        </p:spPr>
      </p:pic>
      <p:pic>
        <p:nvPicPr>
          <p:cNvPr id="103430" name="Picture 6" descr="refpi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1881188"/>
            <a:ext cx="2773363" cy="4291012"/>
          </a:xfrm>
          <a:prstGeom prst="rect">
            <a:avLst/>
          </a:prstGeom>
          <a:noFill/>
          <a:ln w="9525">
            <a:solidFill>
              <a:srgbClr val="8EB94E"/>
            </a:solidFill>
            <a:miter lim="800000"/>
            <a:headEnd/>
            <a:tailEnd/>
          </a:ln>
          <a:extLst>
            <a:ext uri="{909E8E84-426E-40dd-AFC4-6F175D3DCCD1}">
              <a14:hiddenFill xmlns:a14="http://schemas.microsoft.com/office/drawing/2010/main">
                <a:solidFill>
                  <a:srgbClr val="FFFFFF"/>
                </a:solidFill>
              </a14:hiddenFill>
            </a:ext>
          </a:extLst>
        </p:spPr>
      </p:pic>
      <p:sp>
        <p:nvSpPr>
          <p:cNvPr id="103433" name="Rectangle 9"/>
          <p:cNvSpPr>
            <a:spLocks noGrp="1" noChangeArrowheads="1"/>
          </p:cNvSpPr>
          <p:nvPr>
            <p:ph type="title"/>
          </p:nvPr>
        </p:nvSpPr>
        <p:spPr>
          <a:noFill/>
          <a:ln/>
        </p:spPr>
        <p:txBody>
          <a:bodyPr>
            <a:normAutofit fontScale="90000"/>
          </a:bodyPr>
          <a:lstStyle/>
          <a:p>
            <a:pPr>
              <a:lnSpc>
                <a:spcPct val="80000"/>
              </a:lnSpc>
            </a:pPr>
            <a:r>
              <a:rPr lang="en-US"/>
              <a:t>Insulin Delivery Modes</a:t>
            </a:r>
            <a:br>
              <a:rPr lang="en-US"/>
            </a:br>
            <a:r>
              <a:rPr lang="en-US"/>
              <a:t> </a:t>
            </a:r>
            <a:r>
              <a:rPr lang="en-US" sz="3600">
                <a:solidFill>
                  <a:srgbClr val="8EB94E"/>
                </a:solidFill>
              </a:rPr>
              <a:t>Jet Injectors</a:t>
            </a:r>
            <a:endParaRPr lang="en-US"/>
          </a:p>
        </p:txBody>
      </p:sp>
      <p:sp>
        <p:nvSpPr>
          <p:cNvPr id="103435" name="TextBox 5"/>
          <p:cNvSpPr txBox="1">
            <a:spLocks noChangeArrowheads="1"/>
          </p:cNvSpPr>
          <p:nvPr/>
        </p:nvSpPr>
        <p:spPr bwMode="auto">
          <a:xfrm>
            <a:off x="990600" y="6273800"/>
            <a:ext cx="7467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buFont typeface="Arial" pitchFamily="34" charset="0"/>
              <a:buChar char="•"/>
            </a:pPr>
            <a:r>
              <a:rPr lang="en-US" sz="1600">
                <a:solidFill>
                  <a:srgbClr val="000080"/>
                </a:solidFill>
              </a:rPr>
              <a:t> sends insulin through the skin , using high pressure mechanism</a:t>
            </a:r>
          </a:p>
          <a:p>
            <a:pPr>
              <a:buFont typeface="Arial" pitchFamily="34" charset="0"/>
              <a:buChar char="•"/>
            </a:pPr>
            <a:r>
              <a:rPr lang="en-US" sz="1600">
                <a:solidFill>
                  <a:srgbClr val="000080"/>
                </a:solidFill>
              </a:rPr>
              <a:t> an option for people with severe needle phobia </a:t>
            </a:r>
          </a:p>
        </p:txBody>
      </p:sp>
    </p:spTree>
    <p:extLst>
      <p:ext uri="{BB962C8B-B14F-4D97-AF65-F5344CB8AC3E}">
        <p14:creationId xmlns:p14="http://schemas.microsoft.com/office/powerpoint/2010/main" val="129780399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4"/>
          <p:cNvSpPr>
            <a:spLocks noGrp="1" noChangeArrowheads="1"/>
          </p:cNvSpPr>
          <p:nvPr>
            <p:ph type="title"/>
          </p:nvPr>
        </p:nvSpPr>
        <p:spPr/>
        <p:txBody>
          <a:bodyPr/>
          <a:lstStyle/>
          <a:p>
            <a:r>
              <a:rPr lang="en-US" altLang="en-US" b="1"/>
              <a:t>Transdermal</a:t>
            </a:r>
          </a:p>
        </p:txBody>
      </p:sp>
      <p:sp>
        <p:nvSpPr>
          <p:cNvPr id="27653" name="Rectangle 5"/>
          <p:cNvSpPr>
            <a:spLocks noGrp="1" noChangeArrowheads="1"/>
          </p:cNvSpPr>
          <p:nvPr>
            <p:ph type="body" sz="half" idx="1"/>
          </p:nvPr>
        </p:nvSpPr>
        <p:spPr>
          <a:xfrm>
            <a:off x="609600" y="1219200"/>
            <a:ext cx="4038600" cy="4752975"/>
          </a:xfrm>
        </p:spPr>
        <p:txBody>
          <a:bodyPr/>
          <a:lstStyle/>
          <a:p>
            <a:r>
              <a:rPr lang="en-US" altLang="en-US" sz="3200" dirty="0"/>
              <a:t>Advantages</a:t>
            </a:r>
          </a:p>
          <a:p>
            <a:pPr lvl="1"/>
            <a:r>
              <a:rPr lang="en-US" altLang="en-US" sz="2800" dirty="0"/>
              <a:t>Local effect</a:t>
            </a:r>
          </a:p>
          <a:p>
            <a:pPr lvl="1"/>
            <a:r>
              <a:rPr lang="en-US" altLang="en-US" sz="2800" dirty="0"/>
              <a:t>Ease of administration</a:t>
            </a:r>
          </a:p>
          <a:p>
            <a:r>
              <a:rPr lang="en-US" altLang="en-US" sz="3200" dirty="0"/>
              <a:t>Disadvantages</a:t>
            </a:r>
          </a:p>
          <a:p>
            <a:pPr lvl="1"/>
            <a:r>
              <a:rPr lang="en-US" altLang="en-US" sz="2800" dirty="0"/>
              <a:t>Low absorption for some drugs</a:t>
            </a:r>
          </a:p>
          <a:p>
            <a:pPr lvl="1"/>
            <a:r>
              <a:rPr lang="en-US" altLang="en-US" sz="2800" dirty="0"/>
              <a:t>May cause allergic reactions</a:t>
            </a:r>
          </a:p>
          <a:p>
            <a:endParaRPr lang="en-US" altLang="en-US" sz="3200" dirty="0"/>
          </a:p>
        </p:txBody>
      </p:sp>
      <p:sp>
        <p:nvSpPr>
          <p:cNvPr id="27654" name="Rectangle 6"/>
          <p:cNvSpPr>
            <a:spLocks noGrp="1" noChangeArrowheads="1"/>
          </p:cNvSpPr>
          <p:nvPr>
            <p:ph type="body" sz="half" idx="2"/>
          </p:nvPr>
        </p:nvSpPr>
        <p:spPr>
          <a:xfrm>
            <a:off x="4648200" y="1143000"/>
            <a:ext cx="3849688" cy="1911350"/>
          </a:xfrm>
        </p:spPr>
        <p:txBody>
          <a:bodyPr>
            <a:normAutofit fontScale="92500" lnSpcReduction="20000"/>
          </a:bodyPr>
          <a:lstStyle/>
          <a:p>
            <a:r>
              <a:rPr lang="en-US" altLang="en-US" sz="3200" dirty="0"/>
              <a:t>Requirements</a:t>
            </a:r>
          </a:p>
          <a:p>
            <a:pPr lvl="1"/>
            <a:r>
              <a:rPr lang="en-US" altLang="en-US" sz="3200" dirty="0"/>
              <a:t>Low dosage &lt;10 mg/mL</a:t>
            </a:r>
          </a:p>
          <a:p>
            <a:pPr lvl="1"/>
            <a:r>
              <a:rPr lang="en-US" altLang="en-US" sz="3200" dirty="0"/>
              <a:t>MW&lt; 1,000</a:t>
            </a:r>
          </a:p>
          <a:p>
            <a:endParaRPr lang="en-US" altLang="en-US" sz="3200" dirty="0"/>
          </a:p>
        </p:txBody>
      </p:sp>
      <p:pic>
        <p:nvPicPr>
          <p:cNvPr id="27655" name="Picture 7" descr="PhotosToGo-T-8230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9488" y="3733800"/>
            <a:ext cx="1423987" cy="2160587"/>
          </a:xfrm>
          <a:prstGeom prst="rect">
            <a:avLst/>
          </a:prstGeom>
          <a:noFill/>
          <a:extLst>
            <a:ext uri="{909E8E84-426E-40dd-AFC4-6F175D3DCCD1}">
              <a14:hiddenFill xmlns:a14="http://schemas.microsoft.com/office/drawing/2010/main">
                <a:solidFill>
                  <a:srgbClr val="FFFFFF"/>
                </a:solidFill>
              </a14:hiddenFill>
            </a:ext>
          </a:extLst>
        </p:spPr>
      </p:pic>
      <p:pic>
        <p:nvPicPr>
          <p:cNvPr id="27656" name="Picture 8" descr="PhotosToGo-T-9628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8700" y="3733800"/>
            <a:ext cx="2232025" cy="1474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51955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fontScale="90000"/>
          </a:bodyPr>
          <a:lstStyle/>
          <a:p>
            <a:pPr eaLnBrk="1" hangingPunct="1"/>
            <a:r>
              <a:rPr lang="en-US" altLang="en-US" dirty="0" smtClean="0"/>
              <a:t>Limitations of Transdermal Delivery Systems</a:t>
            </a:r>
          </a:p>
        </p:txBody>
      </p:sp>
      <p:sp>
        <p:nvSpPr>
          <p:cNvPr id="5123" name="Rectangle 3"/>
          <p:cNvSpPr>
            <a:spLocks noGrp="1" noChangeArrowheads="1"/>
          </p:cNvSpPr>
          <p:nvPr>
            <p:ph type="body" idx="1"/>
          </p:nvPr>
        </p:nvSpPr>
        <p:spPr>
          <a:xfrm>
            <a:off x="76200" y="4076700"/>
            <a:ext cx="8839200" cy="2743200"/>
          </a:xfrm>
        </p:spPr>
        <p:txBody>
          <a:bodyPr/>
          <a:lstStyle/>
          <a:p>
            <a:pPr eaLnBrk="1" hangingPunct="1"/>
            <a:r>
              <a:rPr lang="en-US" altLang="en-US" sz="2400" smtClean="0"/>
              <a:t>Skin structure poses a barrier on the mw of the drug (&lt; 500 Da)</a:t>
            </a:r>
          </a:p>
          <a:p>
            <a:pPr eaLnBrk="1" hangingPunct="1">
              <a:buFontTx/>
              <a:buNone/>
            </a:pPr>
            <a:endParaRPr lang="en-US" altLang="en-US" sz="1200" smtClean="0"/>
          </a:p>
          <a:p>
            <a:pPr eaLnBrk="1" hangingPunct="1"/>
            <a:r>
              <a:rPr lang="en-US" altLang="en-US" sz="2400" smtClean="0"/>
              <a:t>Usually reserved for drugs which are extremely potent (thus requiring a dosage of only a few mg). </a:t>
            </a:r>
          </a:p>
          <a:p>
            <a:pPr lvl="1" eaLnBrk="1" hangingPunct="1"/>
            <a:r>
              <a:rPr lang="en-US" altLang="en-US" sz="2400" smtClean="0"/>
              <a:t>The largest daily dose of a drug from a patch is the nicotine patch, with delivers a daily dose of only 21 mg. </a:t>
            </a:r>
          </a:p>
          <a:p>
            <a:pPr eaLnBrk="1" hangingPunct="1">
              <a:buFontTx/>
              <a:buNone/>
            </a:pPr>
            <a:endParaRPr lang="en-US" altLang="en-US" smtClean="0"/>
          </a:p>
        </p:txBody>
      </p:sp>
      <p:pic>
        <p:nvPicPr>
          <p:cNvPr id="512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1475" y="1447800"/>
            <a:ext cx="3094038"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447800"/>
            <a:ext cx="35052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913299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a:xfrm>
            <a:off x="304800" y="228600"/>
            <a:ext cx="8229600" cy="3505200"/>
          </a:xfrm>
        </p:spPr>
        <p:txBody>
          <a:bodyPr/>
          <a:lstStyle/>
          <a:p>
            <a:pPr eaLnBrk="1" hangingPunct="1"/>
            <a:r>
              <a:rPr lang="en-US" altLang="en-US" sz="2800" smtClean="0"/>
              <a:t>Lidocaine</a:t>
            </a:r>
          </a:p>
          <a:p>
            <a:pPr eaLnBrk="1" hangingPunct="1"/>
            <a:r>
              <a:rPr lang="en-US" altLang="en-US" sz="2800" smtClean="0"/>
              <a:t>Product Name = Lidoderm</a:t>
            </a:r>
            <a:r>
              <a:rPr lang="en-US" altLang="en-US" sz="2800" baseline="30000" smtClean="0">
                <a:cs typeface="Arial" charset="0"/>
              </a:rPr>
              <a:t>®</a:t>
            </a:r>
            <a:endParaRPr lang="en-US" altLang="en-US" sz="2800" smtClean="0"/>
          </a:p>
          <a:p>
            <a:pPr eaLnBrk="1" hangingPunct="1"/>
            <a:r>
              <a:rPr lang="en-US" altLang="en-US" sz="2800" smtClean="0"/>
              <a:t>Used for: analgesia of postherpetic neuralgia (PHN), a painful condition caused by the varicella zoster virus (herpes zoster = shingles)</a:t>
            </a:r>
          </a:p>
        </p:txBody>
      </p:sp>
      <p:pic>
        <p:nvPicPr>
          <p:cNvPr id="2150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3162300"/>
            <a:ext cx="434340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3152775"/>
            <a:ext cx="3810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216155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57200" y="0"/>
            <a:ext cx="8229600" cy="1143000"/>
          </a:xfrm>
        </p:spPr>
        <p:txBody>
          <a:bodyPr/>
          <a:lstStyle/>
          <a:p>
            <a:r>
              <a:rPr lang="en-US" altLang="en-US" dirty="0" err="1" smtClean="0"/>
              <a:t>Iontophoretic</a:t>
            </a:r>
            <a:r>
              <a:rPr lang="en-US" altLang="en-US" dirty="0" smtClean="0"/>
              <a:t> Patches</a:t>
            </a:r>
          </a:p>
        </p:txBody>
      </p:sp>
      <p:sp>
        <p:nvSpPr>
          <p:cNvPr id="31747" name="Content Placeholder 2"/>
          <p:cNvSpPr>
            <a:spLocks noGrp="1"/>
          </p:cNvSpPr>
          <p:nvPr>
            <p:ph idx="1"/>
          </p:nvPr>
        </p:nvSpPr>
        <p:spPr>
          <a:xfrm>
            <a:off x="381000" y="4572000"/>
            <a:ext cx="8229600" cy="1981200"/>
          </a:xfrm>
        </p:spPr>
        <p:txBody>
          <a:bodyPr/>
          <a:lstStyle/>
          <a:p>
            <a:pPr algn="just"/>
            <a:r>
              <a:rPr lang="en-US" altLang="en-US" smtClean="0"/>
              <a:t>Iontophoretic patches use a tiny electrical current to promote flow of the drug (usually charged) through the skin.</a:t>
            </a:r>
          </a:p>
        </p:txBody>
      </p:sp>
      <p:pic>
        <p:nvPicPr>
          <p:cNvPr id="31748" name="Picture 3" descr="iontophoretic patch.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1600"/>
            <a:ext cx="3886200"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ionsysFentanylIontophoretic.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371600"/>
            <a:ext cx="2514600" cy="310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1069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4" descr="iontophoreticpatch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905000"/>
            <a:ext cx="2362200"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1" name="Picture 5" descr="iontophoreticPatch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752600"/>
            <a:ext cx="4279900" cy="211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6" descr="IontophoreticPatch5.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4429125"/>
            <a:ext cx="666750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457200" y="0"/>
            <a:ext cx="8229600" cy="1143000"/>
          </a:xfrm>
        </p:spPr>
        <p:txBody>
          <a:bodyPr/>
          <a:lstStyle/>
          <a:p>
            <a:r>
              <a:rPr lang="en-US" altLang="en-US" dirty="0" err="1" smtClean="0"/>
              <a:t>Iontophoretic</a:t>
            </a:r>
            <a:r>
              <a:rPr lang="en-US" altLang="en-US" dirty="0" smtClean="0"/>
              <a:t> Patches</a:t>
            </a:r>
          </a:p>
        </p:txBody>
      </p:sp>
    </p:spTree>
    <p:extLst>
      <p:ext uri="{BB962C8B-B14F-4D97-AF65-F5344CB8AC3E}">
        <p14:creationId xmlns:p14="http://schemas.microsoft.com/office/powerpoint/2010/main" val="3994804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body" idx="1"/>
          </p:nvPr>
        </p:nvSpPr>
        <p:spPr>
          <a:xfrm>
            <a:off x="533400" y="1371600"/>
            <a:ext cx="6324600" cy="2362200"/>
          </a:xfrm>
        </p:spPr>
        <p:txBody>
          <a:bodyPr>
            <a:normAutofit fontScale="92500" lnSpcReduction="20000"/>
          </a:bodyPr>
          <a:lstStyle/>
          <a:p>
            <a:pPr eaLnBrk="1" hangingPunct="1"/>
            <a:r>
              <a:rPr lang="en-US" altLang="en-US" dirty="0" err="1" smtClean="0"/>
              <a:t>Lidocaine</a:t>
            </a:r>
            <a:r>
              <a:rPr lang="en-US" altLang="en-US" dirty="0" smtClean="0"/>
              <a:t> + Epinephrine</a:t>
            </a:r>
          </a:p>
          <a:p>
            <a:pPr eaLnBrk="1" hangingPunct="1"/>
            <a:r>
              <a:rPr lang="en-US" altLang="en-US" dirty="0" smtClean="0"/>
              <a:t>Product name = </a:t>
            </a:r>
            <a:r>
              <a:rPr lang="en-US" altLang="en-US" dirty="0" err="1" smtClean="0"/>
              <a:t>Lidosite</a:t>
            </a:r>
            <a:endParaRPr lang="en-US" altLang="en-US" dirty="0" smtClean="0"/>
          </a:p>
          <a:p>
            <a:pPr eaLnBrk="1" hangingPunct="1"/>
            <a:r>
              <a:rPr lang="en-US" altLang="en-US" dirty="0" smtClean="0"/>
              <a:t>Used for: Dermal anesthesia</a:t>
            </a:r>
          </a:p>
          <a:p>
            <a:pPr eaLnBrk="1" hangingPunct="1"/>
            <a:r>
              <a:rPr lang="en-US" altLang="en-US" dirty="0" smtClean="0"/>
              <a:t>Type of Patch = Reservoir, </a:t>
            </a:r>
            <a:r>
              <a:rPr lang="en-US" altLang="en-US" dirty="0" err="1" smtClean="0"/>
              <a:t>iontophoretic</a:t>
            </a:r>
            <a:r>
              <a:rPr lang="en-US" altLang="en-US" dirty="0" smtClean="0"/>
              <a:t>.</a:t>
            </a:r>
          </a:p>
        </p:txBody>
      </p:sp>
      <p:sp>
        <p:nvSpPr>
          <p:cNvPr id="30725" name="TextBox 7"/>
          <p:cNvSpPr txBox="1">
            <a:spLocks noChangeArrowheads="1"/>
          </p:cNvSpPr>
          <p:nvPr/>
        </p:nvSpPr>
        <p:spPr bwMode="auto">
          <a:xfrm>
            <a:off x="152400" y="3429000"/>
            <a:ext cx="88392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a:t>Epinephrine acts as vasoconstrictor, thus prolonging the duration of action of lidocaine (by delaying resorption) at the site</a:t>
            </a:r>
          </a:p>
          <a:p>
            <a:pPr eaLnBrk="1" hangingPunct="1"/>
            <a:endParaRPr lang="en-US" altLang="en-US"/>
          </a:p>
        </p:txBody>
      </p:sp>
      <p:pic>
        <p:nvPicPr>
          <p:cNvPr id="30726" name="Picture 6" descr="lidosite_new.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3998277"/>
            <a:ext cx="280828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457200" y="0"/>
            <a:ext cx="8229600" cy="1143000"/>
          </a:xfrm>
        </p:spPr>
        <p:txBody>
          <a:bodyPr/>
          <a:lstStyle/>
          <a:p>
            <a:r>
              <a:rPr lang="en-US" altLang="en-US" dirty="0" err="1" smtClean="0"/>
              <a:t>Iontophoretic</a:t>
            </a:r>
            <a:r>
              <a:rPr lang="en-US" altLang="en-US" dirty="0" smtClean="0"/>
              <a:t> Patches</a:t>
            </a:r>
          </a:p>
        </p:txBody>
      </p:sp>
    </p:spTree>
    <p:extLst>
      <p:ext uri="{BB962C8B-B14F-4D97-AF65-F5344CB8AC3E}">
        <p14:creationId xmlns:p14="http://schemas.microsoft.com/office/powerpoint/2010/main" val="400380890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533400" y="152400"/>
            <a:ext cx="8229600" cy="762000"/>
          </a:xfrm>
        </p:spPr>
        <p:txBody>
          <a:bodyPr/>
          <a:lstStyle/>
          <a:p>
            <a:r>
              <a:rPr lang="en-US" altLang="en-US" smtClean="0"/>
              <a:t>Microneedles Patches</a:t>
            </a:r>
          </a:p>
        </p:txBody>
      </p:sp>
      <p:sp>
        <p:nvSpPr>
          <p:cNvPr id="36867" name="Content Placeholder 2"/>
          <p:cNvSpPr>
            <a:spLocks noGrp="1"/>
          </p:cNvSpPr>
          <p:nvPr>
            <p:ph idx="1"/>
          </p:nvPr>
        </p:nvSpPr>
        <p:spPr>
          <a:xfrm>
            <a:off x="381000" y="4343400"/>
            <a:ext cx="8229600" cy="1600200"/>
          </a:xfrm>
        </p:spPr>
        <p:txBody>
          <a:bodyPr/>
          <a:lstStyle/>
          <a:p>
            <a:r>
              <a:rPr lang="en-US" altLang="en-US" smtClean="0"/>
              <a:t>Microneedles patches are currently being explored as mechanisms to deliver vaccines and larger macromolecules.</a:t>
            </a:r>
          </a:p>
        </p:txBody>
      </p:sp>
      <p:pic>
        <p:nvPicPr>
          <p:cNvPr id="36868" name="Picture 3" descr="MicroneedlesPatch.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19200"/>
            <a:ext cx="3581400"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4" descr="MicroneedlesPatch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154113"/>
            <a:ext cx="2895600" cy="279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92990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88" name="Line 16"/>
          <p:cNvSpPr>
            <a:spLocks noChangeShapeType="1"/>
          </p:cNvSpPr>
          <p:nvPr/>
        </p:nvSpPr>
        <p:spPr bwMode="auto">
          <a:xfrm>
            <a:off x="4572000" y="1557338"/>
            <a:ext cx="0" cy="576262"/>
          </a:xfrm>
          <a:prstGeom prst="line">
            <a:avLst/>
          </a:prstGeom>
          <a:noFill/>
          <a:ln w="9525">
            <a:solidFill>
              <a:srgbClr val="FFCC00"/>
            </a:solidFill>
            <a:round/>
            <a:headEnd/>
            <a:tailEnd type="triangle" w="med" len="med"/>
          </a:ln>
          <a:effectLst>
            <a:prstShdw prst="shdw17" dist="17961" dir="2700000">
              <a:srgbClr val="FFCC00">
                <a:gamma/>
                <a:shade val="60000"/>
                <a:invGamma/>
              </a:srgbClr>
            </a:prstShdw>
          </a:effectLst>
        </p:spPr>
        <p:txBody>
          <a:bodyPr/>
          <a:lstStyle/>
          <a:p>
            <a:endParaRPr lang="en-IN"/>
          </a:p>
        </p:txBody>
      </p:sp>
      <p:sp>
        <p:nvSpPr>
          <p:cNvPr id="3089" name="Line 17"/>
          <p:cNvSpPr>
            <a:spLocks noChangeShapeType="1"/>
          </p:cNvSpPr>
          <p:nvPr/>
        </p:nvSpPr>
        <p:spPr bwMode="auto">
          <a:xfrm>
            <a:off x="2268538" y="2276475"/>
            <a:ext cx="4464050" cy="0"/>
          </a:xfrm>
          <a:prstGeom prst="line">
            <a:avLst/>
          </a:prstGeom>
          <a:noFill/>
          <a:ln w="9525">
            <a:solidFill>
              <a:srgbClr val="FFCC00"/>
            </a:solidFill>
            <a:round/>
            <a:headEnd/>
            <a:tailEnd/>
          </a:ln>
          <a:effectLst>
            <a:prstShdw prst="shdw17" dist="17961" dir="2700000">
              <a:srgbClr val="FFCC00">
                <a:gamma/>
                <a:shade val="60000"/>
                <a:invGamma/>
              </a:srgbClr>
            </a:prstShdw>
          </a:effectLst>
        </p:spPr>
        <p:txBody>
          <a:bodyPr/>
          <a:lstStyle/>
          <a:p>
            <a:endParaRPr lang="en-IN"/>
          </a:p>
        </p:txBody>
      </p:sp>
      <p:sp>
        <p:nvSpPr>
          <p:cNvPr id="3090" name="Line 18"/>
          <p:cNvSpPr>
            <a:spLocks noChangeShapeType="1"/>
          </p:cNvSpPr>
          <p:nvPr/>
        </p:nvSpPr>
        <p:spPr bwMode="auto">
          <a:xfrm>
            <a:off x="2268538" y="2276475"/>
            <a:ext cx="0" cy="504825"/>
          </a:xfrm>
          <a:prstGeom prst="line">
            <a:avLst/>
          </a:prstGeom>
          <a:noFill/>
          <a:ln w="9525">
            <a:solidFill>
              <a:srgbClr val="FFCC00"/>
            </a:solidFill>
            <a:round/>
            <a:headEnd/>
            <a:tailEnd type="triangle" w="med" len="med"/>
          </a:ln>
          <a:effectLst>
            <a:prstShdw prst="shdw17" dist="17961" dir="2700000">
              <a:srgbClr val="FFCC00">
                <a:gamma/>
                <a:shade val="60000"/>
                <a:invGamma/>
              </a:srgbClr>
            </a:prstShdw>
          </a:effectLst>
        </p:spPr>
        <p:txBody>
          <a:bodyPr/>
          <a:lstStyle/>
          <a:p>
            <a:endParaRPr lang="en-IN"/>
          </a:p>
        </p:txBody>
      </p:sp>
      <p:sp>
        <p:nvSpPr>
          <p:cNvPr id="3091" name="Line 19"/>
          <p:cNvSpPr>
            <a:spLocks noChangeShapeType="1"/>
          </p:cNvSpPr>
          <p:nvPr/>
        </p:nvSpPr>
        <p:spPr bwMode="auto">
          <a:xfrm>
            <a:off x="6732588" y="2276475"/>
            <a:ext cx="0" cy="431800"/>
          </a:xfrm>
          <a:prstGeom prst="line">
            <a:avLst/>
          </a:prstGeom>
          <a:noFill/>
          <a:ln w="9525">
            <a:solidFill>
              <a:srgbClr val="FFCC00"/>
            </a:solidFill>
            <a:round/>
            <a:headEnd/>
            <a:tailEnd type="triangle" w="med" len="med"/>
          </a:ln>
          <a:effectLst>
            <a:prstShdw prst="shdw17" dist="17961" dir="2700000">
              <a:srgbClr val="FFCC00">
                <a:gamma/>
                <a:shade val="60000"/>
                <a:invGamma/>
              </a:srgbClr>
            </a:prstShdw>
          </a:effectLst>
        </p:spPr>
        <p:txBody>
          <a:bodyPr/>
          <a:lstStyle/>
          <a:p>
            <a:endParaRPr lang="en-IN"/>
          </a:p>
        </p:txBody>
      </p:sp>
      <p:sp>
        <p:nvSpPr>
          <p:cNvPr id="3092" name="Text Box 20"/>
          <p:cNvSpPr txBox="1">
            <a:spLocks noChangeArrowheads="1"/>
          </p:cNvSpPr>
          <p:nvPr/>
        </p:nvSpPr>
        <p:spPr bwMode="auto">
          <a:xfrm>
            <a:off x="1116013" y="2781300"/>
            <a:ext cx="2752725" cy="579438"/>
          </a:xfrm>
          <a:prstGeom prst="rect">
            <a:avLst/>
          </a:prstGeom>
          <a:gradFill rotWithShape="1">
            <a:gsLst>
              <a:gs pos="0">
                <a:srgbClr val="FF3300">
                  <a:gamma/>
                  <a:shade val="56078"/>
                  <a:invGamma/>
                </a:srgbClr>
              </a:gs>
              <a:gs pos="50000">
                <a:srgbClr val="FF3300"/>
              </a:gs>
              <a:gs pos="100000">
                <a:srgbClr val="FF3300">
                  <a:gamma/>
                  <a:shade val="56078"/>
                  <a:invGamma/>
                </a:srgbClr>
              </a:gs>
            </a:gsLst>
            <a:lin ang="5400000" scaled="1"/>
          </a:gra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3200" b="1">
                <a:solidFill>
                  <a:srgbClr val="FFCC00"/>
                </a:solidFill>
                <a:effectLst>
                  <a:outerShdw blurRad="38100" dist="38100" dir="2700000" algn="tl">
                    <a:srgbClr val="000000"/>
                  </a:outerShdw>
                </a:effectLst>
              </a:rPr>
              <a:t>Conventional</a:t>
            </a:r>
          </a:p>
        </p:txBody>
      </p:sp>
      <p:sp>
        <p:nvSpPr>
          <p:cNvPr id="3093" name="Text Box 21"/>
          <p:cNvSpPr txBox="1">
            <a:spLocks noChangeArrowheads="1"/>
          </p:cNvSpPr>
          <p:nvPr/>
        </p:nvSpPr>
        <p:spPr bwMode="auto">
          <a:xfrm>
            <a:off x="5867400" y="2781300"/>
            <a:ext cx="2212975" cy="579438"/>
          </a:xfrm>
          <a:prstGeom prst="rect">
            <a:avLst/>
          </a:prstGeom>
          <a:gradFill rotWithShape="1">
            <a:gsLst>
              <a:gs pos="0">
                <a:srgbClr val="FF3300">
                  <a:gamma/>
                  <a:shade val="56078"/>
                  <a:invGamma/>
                </a:srgbClr>
              </a:gs>
              <a:gs pos="50000">
                <a:srgbClr val="FF3300"/>
              </a:gs>
              <a:gs pos="100000">
                <a:srgbClr val="FF3300">
                  <a:gamma/>
                  <a:shade val="56078"/>
                  <a:invGamma/>
                </a:srgbClr>
              </a:gs>
            </a:gsLst>
            <a:lin ang="5400000" scaled="1"/>
          </a:gra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3200" b="1">
                <a:solidFill>
                  <a:srgbClr val="FFCC00"/>
                </a:solidFill>
                <a:effectLst>
                  <a:outerShdw blurRad="38100" dist="38100" dir="2700000" algn="tl">
                    <a:srgbClr val="000000"/>
                  </a:outerShdw>
                </a:effectLst>
              </a:rPr>
              <a:t>Controlled</a:t>
            </a:r>
          </a:p>
        </p:txBody>
      </p:sp>
      <p:sp>
        <p:nvSpPr>
          <p:cNvPr id="3095" name="Text Box 23"/>
          <p:cNvSpPr txBox="1">
            <a:spLocks noChangeArrowheads="1"/>
          </p:cNvSpPr>
          <p:nvPr/>
        </p:nvSpPr>
        <p:spPr bwMode="auto">
          <a:xfrm>
            <a:off x="3059113" y="765175"/>
            <a:ext cx="3155950" cy="641350"/>
          </a:xfrm>
          <a:prstGeom prst="rect">
            <a:avLst/>
          </a:prstGeom>
          <a:gradFill rotWithShape="1">
            <a:gsLst>
              <a:gs pos="0">
                <a:srgbClr val="FF3300">
                  <a:gamma/>
                  <a:shade val="56078"/>
                  <a:invGamma/>
                </a:srgbClr>
              </a:gs>
              <a:gs pos="50000">
                <a:srgbClr val="FF3300"/>
              </a:gs>
              <a:gs pos="100000">
                <a:srgbClr val="FF3300">
                  <a:gamma/>
                  <a:shade val="56078"/>
                  <a:invGamma/>
                </a:srgbClr>
              </a:gs>
            </a:gsLst>
            <a:lin ang="5400000" scaled="1"/>
          </a:gra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3600" b="1">
                <a:solidFill>
                  <a:srgbClr val="FFCC00"/>
                </a:solidFill>
                <a:effectLst>
                  <a:outerShdw blurRad="38100" dist="38100" dir="2700000" algn="tl">
                    <a:srgbClr val="000000"/>
                  </a:outerShdw>
                </a:effectLst>
              </a:rPr>
              <a:t>Drug Delivery</a:t>
            </a:r>
          </a:p>
        </p:txBody>
      </p:sp>
      <p:sp>
        <p:nvSpPr>
          <p:cNvPr id="3100" name="Text Box 28"/>
          <p:cNvSpPr txBox="1">
            <a:spLocks noChangeArrowheads="1"/>
          </p:cNvSpPr>
          <p:nvPr/>
        </p:nvSpPr>
        <p:spPr bwMode="auto">
          <a:xfrm>
            <a:off x="6084888" y="3716338"/>
            <a:ext cx="1885950" cy="519112"/>
          </a:xfrm>
          <a:prstGeom prst="rect">
            <a:avLst/>
          </a:prstGeom>
          <a:gradFill rotWithShape="1">
            <a:gsLst>
              <a:gs pos="0">
                <a:srgbClr val="660066">
                  <a:gamma/>
                  <a:shade val="46275"/>
                  <a:invGamma/>
                </a:srgbClr>
              </a:gs>
              <a:gs pos="50000">
                <a:srgbClr val="660066"/>
              </a:gs>
              <a:gs pos="100000">
                <a:srgbClr val="660066">
                  <a:gamma/>
                  <a:shade val="46275"/>
                  <a:invGamma/>
                </a:srgbClr>
              </a:gs>
            </a:gsLst>
            <a:lin ang="5400000" scaled="1"/>
          </a:gra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800" b="1">
                <a:solidFill>
                  <a:srgbClr val="FFCC00"/>
                </a:solidFill>
                <a:effectLst>
                  <a:outerShdw blurRad="38100" dist="38100" dir="2700000" algn="tl">
                    <a:srgbClr val="000000"/>
                  </a:outerShdw>
                </a:effectLst>
              </a:rPr>
              <a:t>Sustained</a:t>
            </a:r>
          </a:p>
        </p:txBody>
      </p:sp>
      <p:sp>
        <p:nvSpPr>
          <p:cNvPr id="3101" name="Text Box 29"/>
          <p:cNvSpPr txBox="1">
            <a:spLocks noChangeArrowheads="1"/>
          </p:cNvSpPr>
          <p:nvPr/>
        </p:nvSpPr>
        <p:spPr bwMode="auto">
          <a:xfrm>
            <a:off x="6084888" y="4437063"/>
            <a:ext cx="1787525" cy="519112"/>
          </a:xfrm>
          <a:prstGeom prst="rect">
            <a:avLst/>
          </a:prstGeom>
          <a:gradFill rotWithShape="1">
            <a:gsLst>
              <a:gs pos="0">
                <a:srgbClr val="660066">
                  <a:gamma/>
                  <a:shade val="46275"/>
                  <a:invGamma/>
                </a:srgbClr>
              </a:gs>
              <a:gs pos="50000">
                <a:srgbClr val="660066"/>
              </a:gs>
              <a:gs pos="100000">
                <a:srgbClr val="660066">
                  <a:gamma/>
                  <a:shade val="46275"/>
                  <a:invGamma/>
                </a:srgbClr>
              </a:gs>
            </a:gsLst>
            <a:lin ang="5400000" scaled="1"/>
          </a:gra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800" b="1">
                <a:solidFill>
                  <a:srgbClr val="FFCC00"/>
                </a:solidFill>
                <a:effectLst>
                  <a:outerShdw blurRad="38100" dist="38100" dir="2700000" algn="tl">
                    <a:srgbClr val="000000"/>
                  </a:outerShdw>
                </a:effectLst>
              </a:rPr>
              <a:t>Extended</a:t>
            </a:r>
          </a:p>
        </p:txBody>
      </p:sp>
      <p:sp>
        <p:nvSpPr>
          <p:cNvPr id="3102" name="Text Box 30"/>
          <p:cNvSpPr txBox="1">
            <a:spLocks noChangeArrowheads="1"/>
          </p:cNvSpPr>
          <p:nvPr/>
        </p:nvSpPr>
        <p:spPr bwMode="auto">
          <a:xfrm>
            <a:off x="5940425" y="5229225"/>
            <a:ext cx="2282825" cy="519113"/>
          </a:xfrm>
          <a:prstGeom prst="rect">
            <a:avLst/>
          </a:prstGeom>
          <a:gradFill rotWithShape="1">
            <a:gsLst>
              <a:gs pos="0">
                <a:srgbClr val="660066">
                  <a:gamma/>
                  <a:shade val="46275"/>
                  <a:invGamma/>
                </a:srgbClr>
              </a:gs>
              <a:gs pos="50000">
                <a:srgbClr val="660066"/>
              </a:gs>
              <a:gs pos="100000">
                <a:srgbClr val="660066">
                  <a:gamma/>
                  <a:shade val="46275"/>
                  <a:invGamma/>
                </a:srgbClr>
              </a:gs>
            </a:gsLst>
            <a:lin ang="5400000" scaled="1"/>
          </a:gra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800" b="1">
                <a:solidFill>
                  <a:srgbClr val="FFCC00"/>
                </a:solidFill>
                <a:effectLst>
                  <a:outerShdw blurRad="38100" dist="38100" dir="2700000" algn="tl">
                    <a:srgbClr val="000000"/>
                  </a:outerShdw>
                </a:effectLst>
              </a:rPr>
              <a:t>Site-specific</a:t>
            </a:r>
          </a:p>
        </p:txBody>
      </p:sp>
      <p:sp>
        <p:nvSpPr>
          <p:cNvPr id="3103" name="Text Box 31"/>
          <p:cNvSpPr txBox="1">
            <a:spLocks noChangeArrowheads="1"/>
          </p:cNvSpPr>
          <p:nvPr/>
        </p:nvSpPr>
        <p:spPr bwMode="auto">
          <a:xfrm>
            <a:off x="6156325" y="6021388"/>
            <a:ext cx="1647825" cy="519112"/>
          </a:xfrm>
          <a:prstGeom prst="rect">
            <a:avLst/>
          </a:prstGeom>
          <a:gradFill rotWithShape="1">
            <a:gsLst>
              <a:gs pos="0">
                <a:srgbClr val="660066">
                  <a:gamma/>
                  <a:shade val="46275"/>
                  <a:invGamma/>
                </a:srgbClr>
              </a:gs>
              <a:gs pos="50000">
                <a:srgbClr val="660066"/>
              </a:gs>
              <a:gs pos="100000">
                <a:srgbClr val="660066">
                  <a:gamma/>
                  <a:shade val="46275"/>
                  <a:invGamma/>
                </a:srgbClr>
              </a:gs>
            </a:gsLst>
            <a:lin ang="5400000" scaled="1"/>
          </a:gra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800" b="1">
                <a:solidFill>
                  <a:srgbClr val="FFCC00"/>
                </a:solidFill>
                <a:effectLst>
                  <a:outerShdw blurRad="38100" dist="38100" dir="2700000" algn="tl">
                    <a:srgbClr val="000000"/>
                  </a:outerShdw>
                </a:effectLst>
              </a:rPr>
              <a:t>Pulsatile</a:t>
            </a:r>
          </a:p>
        </p:txBody>
      </p:sp>
      <p:sp>
        <p:nvSpPr>
          <p:cNvPr id="3104" name="Text Box 32"/>
          <p:cNvSpPr txBox="1">
            <a:spLocks noChangeArrowheads="1"/>
          </p:cNvSpPr>
          <p:nvPr/>
        </p:nvSpPr>
        <p:spPr bwMode="auto">
          <a:xfrm>
            <a:off x="1476375" y="3716338"/>
            <a:ext cx="1390650" cy="519112"/>
          </a:xfrm>
          <a:prstGeom prst="rect">
            <a:avLst/>
          </a:prstGeom>
          <a:gradFill rotWithShape="1">
            <a:gsLst>
              <a:gs pos="0">
                <a:srgbClr val="660066">
                  <a:gamma/>
                  <a:shade val="46275"/>
                  <a:invGamma/>
                </a:srgbClr>
              </a:gs>
              <a:gs pos="50000">
                <a:srgbClr val="660066"/>
              </a:gs>
              <a:gs pos="100000">
                <a:srgbClr val="660066">
                  <a:gamma/>
                  <a:shade val="46275"/>
                  <a:invGamma/>
                </a:srgbClr>
              </a:gs>
            </a:gsLst>
            <a:lin ang="5400000" scaled="1"/>
          </a:gra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800" b="1">
                <a:solidFill>
                  <a:srgbClr val="FFCC00"/>
                </a:solidFill>
                <a:effectLst>
                  <a:outerShdw blurRad="38100" dist="38100" dir="2700000" algn="tl">
                    <a:srgbClr val="000000"/>
                  </a:outerShdw>
                </a:effectLst>
              </a:rPr>
              <a:t>Enteral</a:t>
            </a:r>
          </a:p>
        </p:txBody>
      </p:sp>
      <p:sp>
        <p:nvSpPr>
          <p:cNvPr id="3105" name="Text Box 33"/>
          <p:cNvSpPr txBox="1">
            <a:spLocks noChangeArrowheads="1"/>
          </p:cNvSpPr>
          <p:nvPr/>
        </p:nvSpPr>
        <p:spPr bwMode="auto">
          <a:xfrm>
            <a:off x="1187450" y="4724400"/>
            <a:ext cx="1925638" cy="519113"/>
          </a:xfrm>
          <a:prstGeom prst="rect">
            <a:avLst/>
          </a:prstGeom>
          <a:gradFill rotWithShape="1">
            <a:gsLst>
              <a:gs pos="0">
                <a:srgbClr val="660066">
                  <a:gamma/>
                  <a:shade val="46275"/>
                  <a:invGamma/>
                </a:srgbClr>
              </a:gs>
              <a:gs pos="50000">
                <a:srgbClr val="660066"/>
              </a:gs>
              <a:gs pos="100000">
                <a:srgbClr val="660066">
                  <a:gamma/>
                  <a:shade val="46275"/>
                  <a:invGamma/>
                </a:srgbClr>
              </a:gs>
            </a:gsLst>
            <a:lin ang="5400000" scaled="1"/>
          </a:gra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800" b="1">
                <a:solidFill>
                  <a:srgbClr val="FFCC00"/>
                </a:solidFill>
                <a:effectLst>
                  <a:outerShdw blurRad="38100" dist="38100" dir="2700000" algn="tl">
                    <a:srgbClr val="000000"/>
                  </a:outerShdw>
                </a:effectLst>
              </a:rPr>
              <a:t>Parenteral</a:t>
            </a:r>
          </a:p>
        </p:txBody>
      </p:sp>
      <p:sp>
        <p:nvSpPr>
          <p:cNvPr id="3106" name="Text Box 34"/>
          <p:cNvSpPr txBox="1">
            <a:spLocks noChangeArrowheads="1"/>
          </p:cNvSpPr>
          <p:nvPr/>
        </p:nvSpPr>
        <p:spPr bwMode="auto">
          <a:xfrm>
            <a:off x="1619250" y="5805488"/>
            <a:ext cx="1133475" cy="519112"/>
          </a:xfrm>
          <a:prstGeom prst="rect">
            <a:avLst/>
          </a:prstGeom>
          <a:gradFill rotWithShape="1">
            <a:gsLst>
              <a:gs pos="0">
                <a:srgbClr val="660066">
                  <a:gamma/>
                  <a:shade val="46275"/>
                  <a:invGamma/>
                </a:srgbClr>
              </a:gs>
              <a:gs pos="50000">
                <a:srgbClr val="660066"/>
              </a:gs>
              <a:gs pos="100000">
                <a:srgbClr val="660066">
                  <a:gamma/>
                  <a:shade val="46275"/>
                  <a:invGamma/>
                </a:srgbClr>
              </a:gs>
            </a:gsLst>
            <a:lin ang="5400000" scaled="1"/>
          </a:gra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800" b="1">
                <a:solidFill>
                  <a:srgbClr val="FFCC00"/>
                </a:solidFill>
                <a:effectLst>
                  <a:outerShdw blurRad="38100" dist="38100" dir="2700000" algn="tl">
                    <a:srgbClr val="000000"/>
                  </a:outerShdw>
                </a:effectLst>
              </a:rPr>
              <a:t>Other</a:t>
            </a:r>
          </a:p>
        </p:txBody>
      </p:sp>
      <p:sp>
        <p:nvSpPr>
          <p:cNvPr id="3107" name="Line 35"/>
          <p:cNvSpPr>
            <a:spLocks noChangeShapeType="1"/>
          </p:cNvSpPr>
          <p:nvPr/>
        </p:nvSpPr>
        <p:spPr bwMode="auto">
          <a:xfrm>
            <a:off x="2124075" y="3357563"/>
            <a:ext cx="0" cy="287337"/>
          </a:xfrm>
          <a:prstGeom prst="line">
            <a:avLst/>
          </a:prstGeom>
          <a:noFill/>
          <a:ln w="9525">
            <a:solidFill>
              <a:srgbClr val="FFCC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108" name="Line 36"/>
          <p:cNvSpPr>
            <a:spLocks noChangeShapeType="1"/>
          </p:cNvSpPr>
          <p:nvPr/>
        </p:nvSpPr>
        <p:spPr bwMode="auto">
          <a:xfrm>
            <a:off x="2195513" y="4221163"/>
            <a:ext cx="0" cy="503237"/>
          </a:xfrm>
          <a:prstGeom prst="line">
            <a:avLst/>
          </a:prstGeom>
          <a:noFill/>
          <a:ln w="9525">
            <a:solidFill>
              <a:srgbClr val="FFCC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109" name="Line 37"/>
          <p:cNvSpPr>
            <a:spLocks noChangeShapeType="1"/>
          </p:cNvSpPr>
          <p:nvPr/>
        </p:nvSpPr>
        <p:spPr bwMode="auto">
          <a:xfrm>
            <a:off x="2124075" y="5229225"/>
            <a:ext cx="0" cy="576263"/>
          </a:xfrm>
          <a:prstGeom prst="line">
            <a:avLst/>
          </a:prstGeom>
          <a:noFill/>
          <a:ln w="9525">
            <a:solidFill>
              <a:srgbClr val="FFCC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110" name="Line 38"/>
          <p:cNvSpPr>
            <a:spLocks noChangeShapeType="1"/>
          </p:cNvSpPr>
          <p:nvPr/>
        </p:nvSpPr>
        <p:spPr bwMode="auto">
          <a:xfrm>
            <a:off x="6877050" y="3357563"/>
            <a:ext cx="0" cy="287337"/>
          </a:xfrm>
          <a:prstGeom prst="line">
            <a:avLst/>
          </a:prstGeom>
          <a:noFill/>
          <a:ln w="9525">
            <a:solidFill>
              <a:srgbClr val="FFCC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111" name="Line 39"/>
          <p:cNvSpPr>
            <a:spLocks noChangeShapeType="1"/>
          </p:cNvSpPr>
          <p:nvPr/>
        </p:nvSpPr>
        <p:spPr bwMode="auto">
          <a:xfrm>
            <a:off x="6877050" y="4292600"/>
            <a:ext cx="0" cy="144463"/>
          </a:xfrm>
          <a:prstGeom prst="line">
            <a:avLst/>
          </a:prstGeom>
          <a:noFill/>
          <a:ln w="9525">
            <a:solidFill>
              <a:srgbClr val="FFCC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113" name="Line 41"/>
          <p:cNvSpPr>
            <a:spLocks noChangeShapeType="1"/>
          </p:cNvSpPr>
          <p:nvPr/>
        </p:nvSpPr>
        <p:spPr bwMode="auto">
          <a:xfrm flipH="1">
            <a:off x="6877050" y="5013325"/>
            <a:ext cx="0" cy="215900"/>
          </a:xfrm>
          <a:prstGeom prst="line">
            <a:avLst/>
          </a:prstGeom>
          <a:noFill/>
          <a:ln w="9525">
            <a:solidFill>
              <a:srgbClr val="FFCC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114" name="Line 42"/>
          <p:cNvSpPr>
            <a:spLocks noChangeShapeType="1"/>
          </p:cNvSpPr>
          <p:nvPr/>
        </p:nvSpPr>
        <p:spPr bwMode="auto">
          <a:xfrm>
            <a:off x="6948488" y="5734050"/>
            <a:ext cx="0" cy="287338"/>
          </a:xfrm>
          <a:prstGeom prst="line">
            <a:avLst/>
          </a:prstGeom>
          <a:noFill/>
          <a:ln w="9525">
            <a:solidFill>
              <a:srgbClr val="FFCC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115" name="AutoShape 43"/>
          <p:cNvSpPr>
            <a:spLocks noChangeArrowheads="1"/>
          </p:cNvSpPr>
          <p:nvPr/>
        </p:nvSpPr>
        <p:spPr bwMode="auto">
          <a:xfrm>
            <a:off x="3203575" y="4365625"/>
            <a:ext cx="2159000" cy="935038"/>
          </a:xfrm>
          <a:prstGeom prst="leftRightArrow">
            <a:avLst>
              <a:gd name="adj1" fmla="val 50000"/>
              <a:gd name="adj2" fmla="val 46180"/>
            </a:avLst>
          </a:prstGeom>
          <a:gradFill rotWithShape="1">
            <a:gsLst>
              <a:gs pos="0">
                <a:srgbClr val="FF3300">
                  <a:gamma/>
                  <a:shade val="56078"/>
                  <a:invGamma/>
                </a:srgbClr>
              </a:gs>
              <a:gs pos="50000">
                <a:srgbClr val="FF3300"/>
              </a:gs>
              <a:gs pos="100000">
                <a:srgbClr val="FF3300">
                  <a:gamma/>
                  <a:shade val="56078"/>
                  <a:invGamma/>
                </a:srgbClr>
              </a:gs>
            </a:gsLst>
            <a:lin ang="5400000" scaled="1"/>
          </a:gradFill>
          <a:ln>
            <a:noFill/>
          </a:ln>
          <a:effectLst/>
          <a:scene3d>
            <a:camera prst="legacyObliqueTopRight"/>
            <a:lightRig rig="legacyFlat3" dir="b"/>
          </a:scene3d>
          <a:sp3d extrusionH="430200" prstMaterial="legacyMatte">
            <a:bevelT w="13500" h="13500" prst="angle"/>
            <a:bevelB w="13500" h="13500" prst="angle"/>
            <a:extrusionClr>
              <a:srgbClr val="FF3300"/>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eaLnBrk="1" hangingPunct="1"/>
            <a:endParaRPr lang="en-US" altLang="en-US">
              <a:solidFill>
                <a:srgbClr val="FFCC00"/>
              </a:solidFill>
            </a:endParaRPr>
          </a:p>
        </p:txBody>
      </p:sp>
      <p:sp>
        <p:nvSpPr>
          <p:cNvPr id="2" name="Rectangle 1"/>
          <p:cNvSpPr/>
          <p:nvPr/>
        </p:nvSpPr>
        <p:spPr>
          <a:xfrm>
            <a:off x="3113088" y="3478847"/>
            <a:ext cx="3048000" cy="1477328"/>
          </a:xfrm>
          <a:prstGeom prst="rect">
            <a:avLst/>
          </a:prstGeom>
        </p:spPr>
        <p:txBody>
          <a:bodyPr wrap="square">
            <a:spAutoFit/>
          </a:bodyPr>
          <a:lstStyle/>
          <a:p>
            <a:r>
              <a:rPr lang="en-US" sz="1800" dirty="0"/>
              <a:t>In general medicine, </a:t>
            </a:r>
            <a:r>
              <a:rPr lang="en-US" sz="1800" b="1" dirty="0"/>
              <a:t>enteral</a:t>
            </a:r>
            <a:r>
              <a:rPr lang="en-US" sz="1800" dirty="0"/>
              <a:t> </a:t>
            </a:r>
            <a:r>
              <a:rPr lang="en-US" sz="1800" dirty="0" smtClean="0"/>
              <a:t>is</a:t>
            </a:r>
            <a:r>
              <a:rPr lang="en-US" sz="1800" baseline="0" dirty="0" smtClean="0"/>
              <a:t> </a:t>
            </a:r>
            <a:r>
              <a:rPr lang="en-US" sz="1800" dirty="0" smtClean="0"/>
              <a:t>feeding </a:t>
            </a:r>
            <a:r>
              <a:rPr lang="en-US" sz="1800" dirty="0"/>
              <a:t>or drug administration by the digestion process of a gastrointestinal (GI) </a:t>
            </a:r>
            <a:r>
              <a:rPr lang="en-US" sz="1800" dirty="0" smtClean="0"/>
              <a:t>tract.</a:t>
            </a:r>
          </a:p>
          <a:p>
            <a:r>
              <a:rPr lang="en-US" sz="1800" dirty="0" smtClean="0"/>
              <a:t>Parenteral is taken </a:t>
            </a:r>
            <a:r>
              <a:rPr lang="en-US" sz="1800" dirty="0"/>
              <a:t>into the body or administered in a manner other than through the digestive tract, as by intravenous or intramuscular injection</a:t>
            </a:r>
          </a:p>
        </p:txBody>
      </p:sp>
    </p:spTree>
    <p:extLst>
      <p:ext uri="{BB962C8B-B14F-4D97-AF65-F5344CB8AC3E}">
        <p14:creationId xmlns:p14="http://schemas.microsoft.com/office/powerpoint/2010/main" val="37717325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88"/>
                                        </p:tgtEl>
                                        <p:attrNameLst>
                                          <p:attrName>style.visibility</p:attrName>
                                        </p:attrNameLst>
                                      </p:cBhvr>
                                      <p:to>
                                        <p:strVal val="visible"/>
                                      </p:to>
                                    </p:set>
                                    <p:anim calcmode="lin" valueType="num">
                                      <p:cBhvr additive="base">
                                        <p:cTn id="7" dur="500" fill="hold"/>
                                        <p:tgtEl>
                                          <p:spTgt spid="3088"/>
                                        </p:tgtEl>
                                        <p:attrNameLst>
                                          <p:attrName>ppt_x</p:attrName>
                                        </p:attrNameLst>
                                      </p:cBhvr>
                                      <p:tavLst>
                                        <p:tav tm="0">
                                          <p:val>
                                            <p:strVal val="#ppt_x"/>
                                          </p:val>
                                        </p:tav>
                                        <p:tav tm="100000">
                                          <p:val>
                                            <p:strVal val="#ppt_x"/>
                                          </p:val>
                                        </p:tav>
                                      </p:tavLst>
                                    </p:anim>
                                    <p:anim calcmode="lin" valueType="num">
                                      <p:cBhvr additive="base">
                                        <p:cTn id="8" dur="500" fill="hold"/>
                                        <p:tgtEl>
                                          <p:spTgt spid="308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89"/>
                                        </p:tgtEl>
                                        <p:attrNameLst>
                                          <p:attrName>style.visibility</p:attrName>
                                        </p:attrNameLst>
                                      </p:cBhvr>
                                      <p:to>
                                        <p:strVal val="visible"/>
                                      </p:to>
                                    </p:set>
                                    <p:anim calcmode="lin" valueType="num">
                                      <p:cBhvr additive="base">
                                        <p:cTn id="11" dur="500" fill="hold"/>
                                        <p:tgtEl>
                                          <p:spTgt spid="3089"/>
                                        </p:tgtEl>
                                        <p:attrNameLst>
                                          <p:attrName>ppt_x</p:attrName>
                                        </p:attrNameLst>
                                      </p:cBhvr>
                                      <p:tavLst>
                                        <p:tav tm="0">
                                          <p:val>
                                            <p:strVal val="#ppt_x"/>
                                          </p:val>
                                        </p:tav>
                                        <p:tav tm="100000">
                                          <p:val>
                                            <p:strVal val="#ppt_x"/>
                                          </p:val>
                                        </p:tav>
                                      </p:tavLst>
                                    </p:anim>
                                    <p:anim calcmode="lin" valueType="num">
                                      <p:cBhvr additive="base">
                                        <p:cTn id="12" dur="500" fill="hold"/>
                                        <p:tgtEl>
                                          <p:spTgt spid="308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090"/>
                                        </p:tgtEl>
                                        <p:attrNameLst>
                                          <p:attrName>style.visibility</p:attrName>
                                        </p:attrNameLst>
                                      </p:cBhvr>
                                      <p:to>
                                        <p:strVal val="visible"/>
                                      </p:to>
                                    </p:set>
                                    <p:anim calcmode="lin" valueType="num">
                                      <p:cBhvr additive="base">
                                        <p:cTn id="15" dur="500" fill="hold"/>
                                        <p:tgtEl>
                                          <p:spTgt spid="3090"/>
                                        </p:tgtEl>
                                        <p:attrNameLst>
                                          <p:attrName>ppt_x</p:attrName>
                                        </p:attrNameLst>
                                      </p:cBhvr>
                                      <p:tavLst>
                                        <p:tav tm="0">
                                          <p:val>
                                            <p:strVal val="#ppt_x"/>
                                          </p:val>
                                        </p:tav>
                                        <p:tav tm="100000">
                                          <p:val>
                                            <p:strVal val="#ppt_x"/>
                                          </p:val>
                                        </p:tav>
                                      </p:tavLst>
                                    </p:anim>
                                    <p:anim calcmode="lin" valueType="num">
                                      <p:cBhvr additive="base">
                                        <p:cTn id="16" dur="500" fill="hold"/>
                                        <p:tgtEl>
                                          <p:spTgt spid="309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091"/>
                                        </p:tgtEl>
                                        <p:attrNameLst>
                                          <p:attrName>style.visibility</p:attrName>
                                        </p:attrNameLst>
                                      </p:cBhvr>
                                      <p:to>
                                        <p:strVal val="visible"/>
                                      </p:to>
                                    </p:set>
                                    <p:anim calcmode="lin" valueType="num">
                                      <p:cBhvr additive="base">
                                        <p:cTn id="19" dur="500" fill="hold"/>
                                        <p:tgtEl>
                                          <p:spTgt spid="3091"/>
                                        </p:tgtEl>
                                        <p:attrNameLst>
                                          <p:attrName>ppt_x</p:attrName>
                                        </p:attrNameLst>
                                      </p:cBhvr>
                                      <p:tavLst>
                                        <p:tav tm="0">
                                          <p:val>
                                            <p:strVal val="#ppt_x"/>
                                          </p:val>
                                        </p:tav>
                                        <p:tav tm="100000">
                                          <p:val>
                                            <p:strVal val="#ppt_x"/>
                                          </p:val>
                                        </p:tav>
                                      </p:tavLst>
                                    </p:anim>
                                    <p:anim calcmode="lin" valueType="num">
                                      <p:cBhvr additive="base">
                                        <p:cTn id="20" dur="500" fill="hold"/>
                                        <p:tgtEl>
                                          <p:spTgt spid="309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52" presetClass="entr" presetSubtype="0" fill="hold" grpId="0" nodeType="clickEffect">
                                  <p:stCondLst>
                                    <p:cond delay="0"/>
                                  </p:stCondLst>
                                  <p:childTnLst>
                                    <p:set>
                                      <p:cBhvr>
                                        <p:cTn id="24" dur="1" fill="hold">
                                          <p:stCondLst>
                                            <p:cond delay="0"/>
                                          </p:stCondLst>
                                        </p:cTn>
                                        <p:tgtEl>
                                          <p:spTgt spid="3092"/>
                                        </p:tgtEl>
                                        <p:attrNameLst>
                                          <p:attrName>style.visibility</p:attrName>
                                        </p:attrNameLst>
                                      </p:cBhvr>
                                      <p:to>
                                        <p:strVal val="visible"/>
                                      </p:to>
                                    </p:set>
                                    <p:animScale>
                                      <p:cBhvr>
                                        <p:cTn id="25" dur="1000" decel="50000" fill="hold">
                                          <p:stCondLst>
                                            <p:cond delay="0"/>
                                          </p:stCondLst>
                                        </p:cTn>
                                        <p:tgtEl>
                                          <p:spTgt spid="309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3092"/>
                                        </p:tgtEl>
                                        <p:attrNameLst>
                                          <p:attrName>ppt_x</p:attrName>
                                          <p:attrName>ppt_y</p:attrName>
                                        </p:attrNameLst>
                                      </p:cBhvr>
                                    </p:animMotion>
                                    <p:animEffect transition="in" filter="fade">
                                      <p:cBhvr>
                                        <p:cTn id="27" dur="1000"/>
                                        <p:tgtEl>
                                          <p:spTgt spid="309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2" presetClass="entr" presetSubtype="0" fill="hold" grpId="0" nodeType="clickEffect">
                                  <p:stCondLst>
                                    <p:cond delay="0"/>
                                  </p:stCondLst>
                                  <p:childTnLst>
                                    <p:set>
                                      <p:cBhvr>
                                        <p:cTn id="31" dur="1" fill="hold">
                                          <p:stCondLst>
                                            <p:cond delay="0"/>
                                          </p:stCondLst>
                                        </p:cTn>
                                        <p:tgtEl>
                                          <p:spTgt spid="3093"/>
                                        </p:tgtEl>
                                        <p:attrNameLst>
                                          <p:attrName>style.visibility</p:attrName>
                                        </p:attrNameLst>
                                      </p:cBhvr>
                                      <p:to>
                                        <p:strVal val="visible"/>
                                      </p:to>
                                    </p:set>
                                    <p:animScale>
                                      <p:cBhvr>
                                        <p:cTn id="32" dur="1000" decel="50000" fill="hold">
                                          <p:stCondLst>
                                            <p:cond delay="0"/>
                                          </p:stCondLst>
                                        </p:cTn>
                                        <p:tgtEl>
                                          <p:spTgt spid="309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3093"/>
                                        </p:tgtEl>
                                        <p:attrNameLst>
                                          <p:attrName>ppt_x</p:attrName>
                                          <p:attrName>ppt_y</p:attrName>
                                        </p:attrNameLst>
                                      </p:cBhvr>
                                    </p:animMotion>
                                    <p:animEffect transition="in" filter="fade">
                                      <p:cBhvr>
                                        <p:cTn id="34" dur="1000"/>
                                        <p:tgtEl>
                                          <p:spTgt spid="309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07"/>
                                        </p:tgtEl>
                                        <p:attrNameLst>
                                          <p:attrName>style.visibility</p:attrName>
                                        </p:attrNameLst>
                                      </p:cBhvr>
                                      <p:to>
                                        <p:strVal val="visible"/>
                                      </p:to>
                                    </p:set>
                                  </p:childTnLst>
                                </p:cTn>
                              </p:par>
                              <p:par>
                                <p:cTn id="39" presetID="2" presetClass="entr" presetSubtype="4" fill="hold" grpId="0" nodeType="withEffect">
                                  <p:stCondLst>
                                    <p:cond delay="0"/>
                                  </p:stCondLst>
                                  <p:childTnLst>
                                    <p:set>
                                      <p:cBhvr>
                                        <p:cTn id="40" dur="1" fill="hold">
                                          <p:stCondLst>
                                            <p:cond delay="0"/>
                                          </p:stCondLst>
                                        </p:cTn>
                                        <p:tgtEl>
                                          <p:spTgt spid="3104"/>
                                        </p:tgtEl>
                                        <p:attrNameLst>
                                          <p:attrName>style.visibility</p:attrName>
                                        </p:attrNameLst>
                                      </p:cBhvr>
                                      <p:to>
                                        <p:strVal val="visible"/>
                                      </p:to>
                                    </p:set>
                                    <p:anim calcmode="lin" valueType="num">
                                      <p:cBhvr additive="base">
                                        <p:cTn id="41" dur="500" fill="hold"/>
                                        <p:tgtEl>
                                          <p:spTgt spid="3104"/>
                                        </p:tgtEl>
                                        <p:attrNameLst>
                                          <p:attrName>ppt_x</p:attrName>
                                        </p:attrNameLst>
                                      </p:cBhvr>
                                      <p:tavLst>
                                        <p:tav tm="0">
                                          <p:val>
                                            <p:strVal val="#ppt_x"/>
                                          </p:val>
                                        </p:tav>
                                        <p:tav tm="100000">
                                          <p:val>
                                            <p:strVal val="#ppt_x"/>
                                          </p:val>
                                        </p:tav>
                                      </p:tavLst>
                                    </p:anim>
                                    <p:anim calcmode="lin" valueType="num">
                                      <p:cBhvr additive="base">
                                        <p:cTn id="42" dur="500" fill="hold"/>
                                        <p:tgtEl>
                                          <p:spTgt spid="3104"/>
                                        </p:tgtEl>
                                        <p:attrNameLst>
                                          <p:attrName>ppt_y</p:attrName>
                                        </p:attrNameLst>
                                      </p:cBhvr>
                                      <p:tavLst>
                                        <p:tav tm="0">
                                          <p:val>
                                            <p:strVal val="1+#ppt_h/2"/>
                                          </p:val>
                                        </p:tav>
                                        <p:tav tm="100000">
                                          <p:val>
                                            <p:strVal val="#ppt_y"/>
                                          </p:val>
                                        </p:tav>
                                      </p:tavLst>
                                    </p:anim>
                                  </p:childTnLst>
                                </p:cTn>
                              </p:par>
                              <p:par>
                                <p:cTn id="43" presetID="1" presetClass="entr" presetSubtype="0" fill="hold" grpId="0" nodeType="withEffect">
                                  <p:stCondLst>
                                    <p:cond delay="0"/>
                                  </p:stCondLst>
                                  <p:childTnLst>
                                    <p:set>
                                      <p:cBhvr>
                                        <p:cTn id="44" dur="1" fill="hold">
                                          <p:stCondLst>
                                            <p:cond delay="0"/>
                                          </p:stCondLst>
                                        </p:cTn>
                                        <p:tgtEl>
                                          <p:spTgt spid="3108"/>
                                        </p:tgtEl>
                                        <p:attrNameLst>
                                          <p:attrName>style.visibility</p:attrName>
                                        </p:attrNameLst>
                                      </p:cBhvr>
                                      <p:to>
                                        <p:strVal val="visible"/>
                                      </p:to>
                                    </p:set>
                                  </p:childTnLst>
                                </p:cTn>
                              </p:par>
                              <p:par>
                                <p:cTn id="45" presetID="2" presetClass="entr" presetSubtype="4" fill="hold" grpId="0" nodeType="withEffect">
                                  <p:stCondLst>
                                    <p:cond delay="0"/>
                                  </p:stCondLst>
                                  <p:childTnLst>
                                    <p:set>
                                      <p:cBhvr>
                                        <p:cTn id="46" dur="1" fill="hold">
                                          <p:stCondLst>
                                            <p:cond delay="0"/>
                                          </p:stCondLst>
                                        </p:cTn>
                                        <p:tgtEl>
                                          <p:spTgt spid="3105"/>
                                        </p:tgtEl>
                                        <p:attrNameLst>
                                          <p:attrName>style.visibility</p:attrName>
                                        </p:attrNameLst>
                                      </p:cBhvr>
                                      <p:to>
                                        <p:strVal val="visible"/>
                                      </p:to>
                                    </p:set>
                                    <p:anim calcmode="lin" valueType="num">
                                      <p:cBhvr additive="base">
                                        <p:cTn id="47" dur="500" fill="hold"/>
                                        <p:tgtEl>
                                          <p:spTgt spid="3105"/>
                                        </p:tgtEl>
                                        <p:attrNameLst>
                                          <p:attrName>ppt_x</p:attrName>
                                        </p:attrNameLst>
                                      </p:cBhvr>
                                      <p:tavLst>
                                        <p:tav tm="0">
                                          <p:val>
                                            <p:strVal val="#ppt_x"/>
                                          </p:val>
                                        </p:tav>
                                        <p:tav tm="100000">
                                          <p:val>
                                            <p:strVal val="#ppt_x"/>
                                          </p:val>
                                        </p:tav>
                                      </p:tavLst>
                                    </p:anim>
                                    <p:anim calcmode="lin" valueType="num">
                                      <p:cBhvr additive="base">
                                        <p:cTn id="48" dur="500" fill="hold"/>
                                        <p:tgtEl>
                                          <p:spTgt spid="3105"/>
                                        </p:tgtEl>
                                        <p:attrNameLst>
                                          <p:attrName>ppt_y</p:attrName>
                                        </p:attrNameLst>
                                      </p:cBhvr>
                                      <p:tavLst>
                                        <p:tav tm="0">
                                          <p:val>
                                            <p:strVal val="1+#ppt_h/2"/>
                                          </p:val>
                                        </p:tav>
                                        <p:tav tm="100000">
                                          <p:val>
                                            <p:strVal val="#ppt_y"/>
                                          </p:val>
                                        </p:tav>
                                      </p:tavLst>
                                    </p:anim>
                                  </p:childTnLst>
                                </p:cTn>
                              </p:par>
                              <p:par>
                                <p:cTn id="49" presetID="1" presetClass="entr" presetSubtype="0" fill="hold" grpId="0" nodeType="withEffect">
                                  <p:stCondLst>
                                    <p:cond delay="0"/>
                                  </p:stCondLst>
                                  <p:childTnLst>
                                    <p:set>
                                      <p:cBhvr>
                                        <p:cTn id="50" dur="1" fill="hold">
                                          <p:stCondLst>
                                            <p:cond delay="0"/>
                                          </p:stCondLst>
                                        </p:cTn>
                                        <p:tgtEl>
                                          <p:spTgt spid="3109"/>
                                        </p:tgtEl>
                                        <p:attrNameLst>
                                          <p:attrName>style.visibility</p:attrName>
                                        </p:attrNameLst>
                                      </p:cBhvr>
                                      <p:to>
                                        <p:strVal val="visible"/>
                                      </p:to>
                                    </p:set>
                                  </p:childTnLst>
                                </p:cTn>
                              </p:par>
                              <p:par>
                                <p:cTn id="51" presetID="2" presetClass="entr" presetSubtype="4" fill="hold" grpId="0" nodeType="withEffect">
                                  <p:stCondLst>
                                    <p:cond delay="0"/>
                                  </p:stCondLst>
                                  <p:childTnLst>
                                    <p:set>
                                      <p:cBhvr>
                                        <p:cTn id="52" dur="1" fill="hold">
                                          <p:stCondLst>
                                            <p:cond delay="0"/>
                                          </p:stCondLst>
                                        </p:cTn>
                                        <p:tgtEl>
                                          <p:spTgt spid="3106"/>
                                        </p:tgtEl>
                                        <p:attrNameLst>
                                          <p:attrName>style.visibility</p:attrName>
                                        </p:attrNameLst>
                                      </p:cBhvr>
                                      <p:to>
                                        <p:strVal val="visible"/>
                                      </p:to>
                                    </p:set>
                                    <p:anim calcmode="lin" valueType="num">
                                      <p:cBhvr additive="base">
                                        <p:cTn id="53" dur="500" fill="hold"/>
                                        <p:tgtEl>
                                          <p:spTgt spid="3106"/>
                                        </p:tgtEl>
                                        <p:attrNameLst>
                                          <p:attrName>ppt_x</p:attrName>
                                        </p:attrNameLst>
                                      </p:cBhvr>
                                      <p:tavLst>
                                        <p:tav tm="0">
                                          <p:val>
                                            <p:strVal val="#ppt_x"/>
                                          </p:val>
                                        </p:tav>
                                        <p:tav tm="100000">
                                          <p:val>
                                            <p:strVal val="#ppt_x"/>
                                          </p:val>
                                        </p:tav>
                                      </p:tavLst>
                                    </p:anim>
                                    <p:anim calcmode="lin" valueType="num">
                                      <p:cBhvr additive="base">
                                        <p:cTn id="54" dur="500" fill="hold"/>
                                        <p:tgtEl>
                                          <p:spTgt spid="3106"/>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110"/>
                                        </p:tgtEl>
                                        <p:attrNameLst>
                                          <p:attrName>style.visibility</p:attrName>
                                        </p:attrNameLst>
                                      </p:cBhvr>
                                      <p:to>
                                        <p:strVal val="visible"/>
                                      </p:to>
                                    </p:set>
                                  </p:childTnLst>
                                </p:cTn>
                              </p:par>
                              <p:par>
                                <p:cTn id="59" presetID="2" presetClass="entr" presetSubtype="4" fill="hold" grpId="0" nodeType="withEffect">
                                  <p:stCondLst>
                                    <p:cond delay="0"/>
                                  </p:stCondLst>
                                  <p:childTnLst>
                                    <p:set>
                                      <p:cBhvr>
                                        <p:cTn id="60" dur="1" fill="hold">
                                          <p:stCondLst>
                                            <p:cond delay="0"/>
                                          </p:stCondLst>
                                        </p:cTn>
                                        <p:tgtEl>
                                          <p:spTgt spid="3100"/>
                                        </p:tgtEl>
                                        <p:attrNameLst>
                                          <p:attrName>style.visibility</p:attrName>
                                        </p:attrNameLst>
                                      </p:cBhvr>
                                      <p:to>
                                        <p:strVal val="visible"/>
                                      </p:to>
                                    </p:set>
                                    <p:anim calcmode="lin" valueType="num">
                                      <p:cBhvr additive="base">
                                        <p:cTn id="61" dur="500" fill="hold"/>
                                        <p:tgtEl>
                                          <p:spTgt spid="3100"/>
                                        </p:tgtEl>
                                        <p:attrNameLst>
                                          <p:attrName>ppt_x</p:attrName>
                                        </p:attrNameLst>
                                      </p:cBhvr>
                                      <p:tavLst>
                                        <p:tav tm="0">
                                          <p:val>
                                            <p:strVal val="#ppt_x"/>
                                          </p:val>
                                        </p:tav>
                                        <p:tav tm="100000">
                                          <p:val>
                                            <p:strVal val="#ppt_x"/>
                                          </p:val>
                                        </p:tav>
                                      </p:tavLst>
                                    </p:anim>
                                    <p:anim calcmode="lin" valueType="num">
                                      <p:cBhvr additive="base">
                                        <p:cTn id="62" dur="500" fill="hold"/>
                                        <p:tgtEl>
                                          <p:spTgt spid="3100"/>
                                        </p:tgtEl>
                                        <p:attrNameLst>
                                          <p:attrName>ppt_y</p:attrName>
                                        </p:attrNameLst>
                                      </p:cBhvr>
                                      <p:tavLst>
                                        <p:tav tm="0">
                                          <p:val>
                                            <p:strVal val="1+#ppt_h/2"/>
                                          </p:val>
                                        </p:tav>
                                        <p:tav tm="100000">
                                          <p:val>
                                            <p:strVal val="#ppt_y"/>
                                          </p:val>
                                        </p:tav>
                                      </p:tavLst>
                                    </p:anim>
                                  </p:childTnLst>
                                </p:cTn>
                              </p:par>
                              <p:par>
                                <p:cTn id="63" presetID="1" presetClass="entr" presetSubtype="0" fill="hold" grpId="0" nodeType="withEffect">
                                  <p:stCondLst>
                                    <p:cond delay="0"/>
                                  </p:stCondLst>
                                  <p:childTnLst>
                                    <p:set>
                                      <p:cBhvr>
                                        <p:cTn id="64" dur="1" fill="hold">
                                          <p:stCondLst>
                                            <p:cond delay="0"/>
                                          </p:stCondLst>
                                        </p:cTn>
                                        <p:tgtEl>
                                          <p:spTgt spid="3111"/>
                                        </p:tgtEl>
                                        <p:attrNameLst>
                                          <p:attrName>style.visibility</p:attrName>
                                        </p:attrNameLst>
                                      </p:cBhvr>
                                      <p:to>
                                        <p:strVal val="visible"/>
                                      </p:to>
                                    </p:set>
                                  </p:childTnLst>
                                </p:cTn>
                              </p:par>
                              <p:par>
                                <p:cTn id="65" presetID="2" presetClass="entr" presetSubtype="4" fill="hold" grpId="0" nodeType="withEffect">
                                  <p:stCondLst>
                                    <p:cond delay="0"/>
                                  </p:stCondLst>
                                  <p:childTnLst>
                                    <p:set>
                                      <p:cBhvr>
                                        <p:cTn id="66" dur="1" fill="hold">
                                          <p:stCondLst>
                                            <p:cond delay="0"/>
                                          </p:stCondLst>
                                        </p:cTn>
                                        <p:tgtEl>
                                          <p:spTgt spid="3101"/>
                                        </p:tgtEl>
                                        <p:attrNameLst>
                                          <p:attrName>style.visibility</p:attrName>
                                        </p:attrNameLst>
                                      </p:cBhvr>
                                      <p:to>
                                        <p:strVal val="visible"/>
                                      </p:to>
                                    </p:set>
                                    <p:anim calcmode="lin" valueType="num">
                                      <p:cBhvr additive="base">
                                        <p:cTn id="67" dur="500" fill="hold"/>
                                        <p:tgtEl>
                                          <p:spTgt spid="3101"/>
                                        </p:tgtEl>
                                        <p:attrNameLst>
                                          <p:attrName>ppt_x</p:attrName>
                                        </p:attrNameLst>
                                      </p:cBhvr>
                                      <p:tavLst>
                                        <p:tav tm="0">
                                          <p:val>
                                            <p:strVal val="#ppt_x"/>
                                          </p:val>
                                        </p:tav>
                                        <p:tav tm="100000">
                                          <p:val>
                                            <p:strVal val="#ppt_x"/>
                                          </p:val>
                                        </p:tav>
                                      </p:tavLst>
                                    </p:anim>
                                    <p:anim calcmode="lin" valueType="num">
                                      <p:cBhvr additive="base">
                                        <p:cTn id="68" dur="500" fill="hold"/>
                                        <p:tgtEl>
                                          <p:spTgt spid="3101"/>
                                        </p:tgtEl>
                                        <p:attrNameLst>
                                          <p:attrName>ppt_y</p:attrName>
                                        </p:attrNameLst>
                                      </p:cBhvr>
                                      <p:tavLst>
                                        <p:tav tm="0">
                                          <p:val>
                                            <p:strVal val="1+#ppt_h/2"/>
                                          </p:val>
                                        </p:tav>
                                        <p:tav tm="100000">
                                          <p:val>
                                            <p:strVal val="#ppt_y"/>
                                          </p:val>
                                        </p:tav>
                                      </p:tavLst>
                                    </p:anim>
                                  </p:childTnLst>
                                </p:cTn>
                              </p:par>
                              <p:par>
                                <p:cTn id="69" presetID="1" presetClass="entr" presetSubtype="0" fill="hold" grpId="0" nodeType="withEffect">
                                  <p:stCondLst>
                                    <p:cond delay="0"/>
                                  </p:stCondLst>
                                  <p:childTnLst>
                                    <p:set>
                                      <p:cBhvr>
                                        <p:cTn id="70" dur="1" fill="hold">
                                          <p:stCondLst>
                                            <p:cond delay="0"/>
                                          </p:stCondLst>
                                        </p:cTn>
                                        <p:tgtEl>
                                          <p:spTgt spid="3113"/>
                                        </p:tgtEl>
                                        <p:attrNameLst>
                                          <p:attrName>style.visibility</p:attrName>
                                        </p:attrNameLst>
                                      </p:cBhvr>
                                      <p:to>
                                        <p:strVal val="visible"/>
                                      </p:to>
                                    </p:set>
                                  </p:childTnLst>
                                </p:cTn>
                              </p:par>
                              <p:par>
                                <p:cTn id="71" presetID="2" presetClass="entr" presetSubtype="4" fill="hold" grpId="0" nodeType="withEffect">
                                  <p:stCondLst>
                                    <p:cond delay="0"/>
                                  </p:stCondLst>
                                  <p:childTnLst>
                                    <p:set>
                                      <p:cBhvr>
                                        <p:cTn id="72" dur="1" fill="hold">
                                          <p:stCondLst>
                                            <p:cond delay="0"/>
                                          </p:stCondLst>
                                        </p:cTn>
                                        <p:tgtEl>
                                          <p:spTgt spid="3102"/>
                                        </p:tgtEl>
                                        <p:attrNameLst>
                                          <p:attrName>style.visibility</p:attrName>
                                        </p:attrNameLst>
                                      </p:cBhvr>
                                      <p:to>
                                        <p:strVal val="visible"/>
                                      </p:to>
                                    </p:set>
                                    <p:anim calcmode="lin" valueType="num">
                                      <p:cBhvr additive="base">
                                        <p:cTn id="73" dur="500" fill="hold"/>
                                        <p:tgtEl>
                                          <p:spTgt spid="3102"/>
                                        </p:tgtEl>
                                        <p:attrNameLst>
                                          <p:attrName>ppt_x</p:attrName>
                                        </p:attrNameLst>
                                      </p:cBhvr>
                                      <p:tavLst>
                                        <p:tav tm="0">
                                          <p:val>
                                            <p:strVal val="#ppt_x"/>
                                          </p:val>
                                        </p:tav>
                                        <p:tav tm="100000">
                                          <p:val>
                                            <p:strVal val="#ppt_x"/>
                                          </p:val>
                                        </p:tav>
                                      </p:tavLst>
                                    </p:anim>
                                    <p:anim calcmode="lin" valueType="num">
                                      <p:cBhvr additive="base">
                                        <p:cTn id="74" dur="500" fill="hold"/>
                                        <p:tgtEl>
                                          <p:spTgt spid="3102"/>
                                        </p:tgtEl>
                                        <p:attrNameLst>
                                          <p:attrName>ppt_y</p:attrName>
                                        </p:attrNameLst>
                                      </p:cBhvr>
                                      <p:tavLst>
                                        <p:tav tm="0">
                                          <p:val>
                                            <p:strVal val="1+#ppt_h/2"/>
                                          </p:val>
                                        </p:tav>
                                        <p:tav tm="100000">
                                          <p:val>
                                            <p:strVal val="#ppt_y"/>
                                          </p:val>
                                        </p:tav>
                                      </p:tavLst>
                                    </p:anim>
                                  </p:childTnLst>
                                </p:cTn>
                              </p:par>
                              <p:par>
                                <p:cTn id="75" presetID="1" presetClass="entr" presetSubtype="0" fill="hold" grpId="0" nodeType="withEffect">
                                  <p:stCondLst>
                                    <p:cond delay="0"/>
                                  </p:stCondLst>
                                  <p:childTnLst>
                                    <p:set>
                                      <p:cBhvr>
                                        <p:cTn id="76" dur="1" fill="hold">
                                          <p:stCondLst>
                                            <p:cond delay="0"/>
                                          </p:stCondLst>
                                        </p:cTn>
                                        <p:tgtEl>
                                          <p:spTgt spid="3114"/>
                                        </p:tgtEl>
                                        <p:attrNameLst>
                                          <p:attrName>style.visibility</p:attrName>
                                        </p:attrNameLst>
                                      </p:cBhvr>
                                      <p:to>
                                        <p:strVal val="visible"/>
                                      </p:to>
                                    </p:set>
                                  </p:childTnLst>
                                </p:cTn>
                              </p:par>
                              <p:par>
                                <p:cTn id="77" presetID="2" presetClass="entr" presetSubtype="4" fill="hold" grpId="0" nodeType="withEffect">
                                  <p:stCondLst>
                                    <p:cond delay="0"/>
                                  </p:stCondLst>
                                  <p:childTnLst>
                                    <p:set>
                                      <p:cBhvr>
                                        <p:cTn id="78" dur="1" fill="hold">
                                          <p:stCondLst>
                                            <p:cond delay="0"/>
                                          </p:stCondLst>
                                        </p:cTn>
                                        <p:tgtEl>
                                          <p:spTgt spid="3103"/>
                                        </p:tgtEl>
                                        <p:attrNameLst>
                                          <p:attrName>style.visibility</p:attrName>
                                        </p:attrNameLst>
                                      </p:cBhvr>
                                      <p:to>
                                        <p:strVal val="visible"/>
                                      </p:to>
                                    </p:set>
                                    <p:anim calcmode="lin" valueType="num">
                                      <p:cBhvr additive="base">
                                        <p:cTn id="79" dur="500" fill="hold"/>
                                        <p:tgtEl>
                                          <p:spTgt spid="3103"/>
                                        </p:tgtEl>
                                        <p:attrNameLst>
                                          <p:attrName>ppt_x</p:attrName>
                                        </p:attrNameLst>
                                      </p:cBhvr>
                                      <p:tavLst>
                                        <p:tav tm="0">
                                          <p:val>
                                            <p:strVal val="#ppt_x"/>
                                          </p:val>
                                        </p:tav>
                                        <p:tav tm="100000">
                                          <p:val>
                                            <p:strVal val="#ppt_x"/>
                                          </p:val>
                                        </p:tav>
                                      </p:tavLst>
                                    </p:anim>
                                    <p:anim calcmode="lin" valueType="num">
                                      <p:cBhvr additive="base">
                                        <p:cTn id="80" dur="500" fill="hold"/>
                                        <p:tgtEl>
                                          <p:spTgt spid="3103"/>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17" presetClass="entr" presetSubtype="10" fill="hold" grpId="0" nodeType="clickEffect">
                                  <p:stCondLst>
                                    <p:cond delay="0"/>
                                  </p:stCondLst>
                                  <p:childTnLst>
                                    <p:set>
                                      <p:cBhvr>
                                        <p:cTn id="84" dur="1" fill="hold">
                                          <p:stCondLst>
                                            <p:cond delay="0"/>
                                          </p:stCondLst>
                                        </p:cTn>
                                        <p:tgtEl>
                                          <p:spTgt spid="3115"/>
                                        </p:tgtEl>
                                        <p:attrNameLst>
                                          <p:attrName>style.visibility</p:attrName>
                                        </p:attrNameLst>
                                      </p:cBhvr>
                                      <p:to>
                                        <p:strVal val="visible"/>
                                      </p:to>
                                    </p:set>
                                    <p:anim calcmode="lin" valueType="num">
                                      <p:cBhvr>
                                        <p:cTn id="85" dur="500" fill="hold"/>
                                        <p:tgtEl>
                                          <p:spTgt spid="3115"/>
                                        </p:tgtEl>
                                        <p:attrNameLst>
                                          <p:attrName>ppt_w</p:attrName>
                                        </p:attrNameLst>
                                      </p:cBhvr>
                                      <p:tavLst>
                                        <p:tav tm="0">
                                          <p:val>
                                            <p:fltVal val="0"/>
                                          </p:val>
                                        </p:tav>
                                        <p:tav tm="100000">
                                          <p:val>
                                            <p:strVal val="#ppt_w"/>
                                          </p:val>
                                        </p:tav>
                                      </p:tavLst>
                                    </p:anim>
                                    <p:anim calcmode="lin" valueType="num">
                                      <p:cBhvr>
                                        <p:cTn id="86" dur="500" fill="hold"/>
                                        <p:tgtEl>
                                          <p:spTgt spid="31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8" grpId="0" animBg="1"/>
      <p:bldP spid="3089" grpId="0" animBg="1"/>
      <p:bldP spid="3090" grpId="0" animBg="1"/>
      <p:bldP spid="3091" grpId="0" animBg="1"/>
      <p:bldP spid="3092" grpId="0" animBg="1"/>
      <p:bldP spid="3093" grpId="0" animBg="1"/>
      <p:bldP spid="3100" grpId="0" animBg="1"/>
      <p:bldP spid="3101" grpId="0" animBg="1"/>
      <p:bldP spid="3102" grpId="0" animBg="1"/>
      <p:bldP spid="3103" grpId="0" animBg="1"/>
      <p:bldP spid="3104" grpId="0" animBg="1"/>
      <p:bldP spid="3105" grpId="0" animBg="1"/>
      <p:bldP spid="3106" grpId="0" animBg="1"/>
      <p:bldP spid="3107" grpId="0" animBg="1"/>
      <p:bldP spid="3108" grpId="0" animBg="1"/>
      <p:bldP spid="3109" grpId="0" animBg="1"/>
      <p:bldP spid="3110" grpId="0" animBg="1"/>
      <p:bldP spid="3111" grpId="0" animBg="1"/>
      <p:bldP spid="3113" grpId="0" animBg="1"/>
      <p:bldP spid="3114" grpId="0" animBg="1"/>
      <p:bldP spid="31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pic>
        <p:nvPicPr>
          <p:cNvPr id="6758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2700"/>
            <a:ext cx="9144000" cy="681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2271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pic>
        <p:nvPicPr>
          <p:cNvPr id="6861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391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pic>
        <p:nvPicPr>
          <p:cNvPr id="6963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121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pic>
        <p:nvPicPr>
          <p:cNvPr id="7065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762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pic>
        <p:nvPicPr>
          <p:cNvPr id="7168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6736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pic>
        <p:nvPicPr>
          <p:cNvPr id="7270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3384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pic>
        <p:nvPicPr>
          <p:cNvPr id="7373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8565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5474" name="Picture 2"/>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0" y="838200"/>
            <a:ext cx="9144000" cy="4941888"/>
          </a:xfrm>
        </p:spPr>
      </p:pic>
    </p:spTree>
    <p:extLst>
      <p:ext uri="{BB962C8B-B14F-4D97-AF65-F5344CB8AC3E}">
        <p14:creationId xmlns:p14="http://schemas.microsoft.com/office/powerpoint/2010/main" val="1188010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466"/>
            <a:ext cx="8229600" cy="1143000"/>
          </a:xfrm>
        </p:spPr>
        <p:txBody>
          <a:bodyPr>
            <a:normAutofit/>
          </a:bodyPr>
          <a:lstStyle/>
          <a:p>
            <a:r>
              <a:rPr lang="en-IN" sz="3600" dirty="0" smtClean="0"/>
              <a:t>Model Questions for Section III of 32 marks</a:t>
            </a:r>
            <a:endParaRPr lang="en-IN" sz="3600" dirty="0"/>
          </a:p>
        </p:txBody>
      </p:sp>
      <p:sp>
        <p:nvSpPr>
          <p:cNvPr id="3" name="Content Placeholder 2"/>
          <p:cNvSpPr>
            <a:spLocks noGrp="1"/>
          </p:cNvSpPr>
          <p:nvPr>
            <p:ph idx="1"/>
          </p:nvPr>
        </p:nvSpPr>
        <p:spPr>
          <a:xfrm>
            <a:off x="609600" y="1295400"/>
            <a:ext cx="8382000" cy="4724400"/>
          </a:xfrm>
        </p:spPr>
        <p:txBody>
          <a:bodyPr>
            <a:normAutofit fontScale="85000" lnSpcReduction="20000"/>
          </a:bodyPr>
          <a:lstStyle/>
          <a:p>
            <a:endParaRPr lang="en-IN" dirty="0"/>
          </a:p>
          <a:p>
            <a:r>
              <a:rPr lang="en-IN" dirty="0" smtClean="0"/>
              <a:t> Name 2 designs for artificial valves? (2 marks)</a:t>
            </a:r>
          </a:p>
          <a:p>
            <a:endParaRPr lang="en-IN" dirty="0"/>
          </a:p>
          <a:p>
            <a:r>
              <a:rPr lang="en-IN" dirty="0" smtClean="0"/>
              <a:t>Name 2 products for HIV testing (1 mark)</a:t>
            </a:r>
          </a:p>
          <a:p>
            <a:endParaRPr lang="en-IN" dirty="0"/>
          </a:p>
          <a:p>
            <a:r>
              <a:rPr lang="en-IN" dirty="0" smtClean="0"/>
              <a:t>PCR is used in which technology (1 marks)</a:t>
            </a:r>
          </a:p>
          <a:p>
            <a:endParaRPr lang="en-IN" dirty="0"/>
          </a:p>
          <a:p>
            <a:r>
              <a:rPr lang="en-IN" dirty="0" smtClean="0"/>
              <a:t>Give 2 glucose sensing devices (2 marks)</a:t>
            </a:r>
          </a:p>
          <a:p>
            <a:endParaRPr lang="en-IN" dirty="0"/>
          </a:p>
          <a:p>
            <a:r>
              <a:rPr lang="en-IN" dirty="0" smtClean="0"/>
              <a:t>Give 2 active and 2 passive drug delivery devices (2 marks)</a:t>
            </a:r>
            <a:endParaRPr lang="en-IN" dirty="0"/>
          </a:p>
        </p:txBody>
      </p:sp>
    </p:spTree>
    <p:extLst>
      <p:ext uri="{BB962C8B-B14F-4D97-AF65-F5344CB8AC3E}">
        <p14:creationId xmlns:p14="http://schemas.microsoft.com/office/powerpoint/2010/main" val="712975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533400" y="228600"/>
            <a:ext cx="8229600" cy="990600"/>
          </a:xfrm>
        </p:spPr>
        <p:txBody>
          <a:bodyPr/>
          <a:lstStyle/>
          <a:p>
            <a:r>
              <a:rPr lang="en-US" altLang="en-US" sz="3600" b="1" dirty="0"/>
              <a:t>Oral Administration</a:t>
            </a:r>
          </a:p>
        </p:txBody>
      </p:sp>
      <p:sp>
        <p:nvSpPr>
          <p:cNvPr id="5123" name="Rectangle 3"/>
          <p:cNvSpPr>
            <a:spLocks noGrp="1" noChangeArrowheads="1"/>
          </p:cNvSpPr>
          <p:nvPr>
            <p:ph type="body" sz="half" idx="1"/>
          </p:nvPr>
        </p:nvSpPr>
        <p:spPr>
          <a:xfrm>
            <a:off x="609600" y="1295400"/>
            <a:ext cx="4648200" cy="5562600"/>
          </a:xfrm>
        </p:spPr>
        <p:txBody>
          <a:bodyPr/>
          <a:lstStyle/>
          <a:p>
            <a:r>
              <a:rPr lang="en-US" altLang="en-US" sz="3200" dirty="0"/>
              <a:t>Advantages	</a:t>
            </a:r>
          </a:p>
          <a:p>
            <a:pPr lvl="1"/>
            <a:r>
              <a:rPr lang="en-US" altLang="en-US" dirty="0"/>
              <a:t>Patient: Convenience, not invasive, higher compliance</a:t>
            </a:r>
          </a:p>
          <a:p>
            <a:pPr lvl="1"/>
            <a:r>
              <a:rPr lang="en-US" altLang="en-US" dirty="0"/>
              <a:t>Manufacture: well established processes, available </a:t>
            </a:r>
            <a:r>
              <a:rPr lang="en-US" altLang="en-US" dirty="0" smtClean="0"/>
              <a:t>infrastructure</a:t>
            </a:r>
          </a:p>
          <a:p>
            <a:pPr marL="385763" lvl="1" indent="0">
              <a:buNone/>
            </a:pPr>
            <a:endParaRPr lang="en-IN" altLang="en-US" sz="1600" i="1" dirty="0" smtClean="0"/>
          </a:p>
          <a:p>
            <a:pPr marL="385763" lvl="1" indent="0">
              <a:buNone/>
            </a:pPr>
            <a:r>
              <a:rPr lang="en-IN" altLang="en-US" sz="1600" i="1" dirty="0" smtClean="0"/>
              <a:t>After </a:t>
            </a:r>
            <a:r>
              <a:rPr lang="en-IN" altLang="en-US" sz="1600" i="1" dirty="0"/>
              <a:t>a drug is swallowed, it is absorbed by the digestive system and enters the hepatic portal system. It is carried through the portal vein into the liver before it reaches the rest of the body. The liver metabolizes many drugs, sometimes to such an extent that only a small amount of active drug emerges from the liver to the rest of the circulatory system. This first pass through the liver thus greatly reduces the bioavailability of the drug.</a:t>
            </a:r>
            <a:endParaRPr lang="en-US" altLang="en-US" sz="1600" i="1" dirty="0"/>
          </a:p>
          <a:p>
            <a:pPr lvl="1"/>
            <a:endParaRPr lang="en-US" altLang="en-US" dirty="0"/>
          </a:p>
        </p:txBody>
      </p:sp>
      <p:sp>
        <p:nvSpPr>
          <p:cNvPr id="5124" name="Rectangle 4"/>
          <p:cNvSpPr>
            <a:spLocks noGrp="1" noChangeArrowheads="1"/>
          </p:cNvSpPr>
          <p:nvPr>
            <p:ph type="body" sz="half" idx="2"/>
          </p:nvPr>
        </p:nvSpPr>
        <p:spPr>
          <a:xfrm>
            <a:off x="5105400" y="1295400"/>
            <a:ext cx="4038600" cy="4724400"/>
          </a:xfrm>
        </p:spPr>
        <p:txBody>
          <a:bodyPr/>
          <a:lstStyle/>
          <a:p>
            <a:r>
              <a:rPr lang="en-US" altLang="en-US" sz="3200" dirty="0"/>
              <a:t>Disadvantages</a:t>
            </a:r>
          </a:p>
          <a:p>
            <a:pPr lvl="1"/>
            <a:r>
              <a:rPr lang="en-US" altLang="en-US" dirty="0"/>
              <a:t>Unconscious patients cannot take dose</a:t>
            </a:r>
          </a:p>
          <a:p>
            <a:pPr lvl="1"/>
            <a:r>
              <a:rPr lang="en-US" altLang="en-US" dirty="0"/>
              <a:t>Low solubility</a:t>
            </a:r>
          </a:p>
          <a:p>
            <a:pPr lvl="1"/>
            <a:r>
              <a:rPr lang="en-US" altLang="en-US" dirty="0"/>
              <a:t>Low permeability</a:t>
            </a:r>
          </a:p>
          <a:p>
            <a:pPr lvl="1"/>
            <a:r>
              <a:rPr lang="en-US" altLang="en-US" dirty="0"/>
              <a:t>Degradation by GI enzymes or flora</a:t>
            </a:r>
          </a:p>
          <a:p>
            <a:pPr lvl="1"/>
            <a:r>
              <a:rPr lang="en-US" altLang="en-US" dirty="0"/>
              <a:t>First pass metabolism</a:t>
            </a:r>
          </a:p>
          <a:p>
            <a:pPr lvl="1"/>
            <a:r>
              <a:rPr lang="en-US" altLang="en-US" dirty="0"/>
              <a:t>Food interactions</a:t>
            </a:r>
          </a:p>
          <a:p>
            <a:pPr lvl="1"/>
            <a:r>
              <a:rPr lang="en-US" altLang="en-US" dirty="0"/>
              <a:t>Irregular </a:t>
            </a:r>
            <a:r>
              <a:rPr lang="en-US" altLang="en-US" dirty="0" smtClean="0"/>
              <a:t>absorption</a:t>
            </a:r>
            <a:endParaRPr lang="en-US" altLang="en-US" dirty="0"/>
          </a:p>
        </p:txBody>
      </p:sp>
    </p:spTree>
    <p:extLst>
      <p:ext uri="{BB962C8B-B14F-4D97-AF65-F5344CB8AC3E}">
        <p14:creationId xmlns:p14="http://schemas.microsoft.com/office/powerpoint/2010/main" val="9514922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blinds(horizontal)">
                                      <p:cBhvr>
                                        <p:cTn id="7" dur="500"/>
                                        <p:tgtEl>
                                          <p:spTgt spid="512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123">
                                            <p:txEl>
                                              <p:pRg st="1" end="1"/>
                                            </p:txEl>
                                          </p:spTgt>
                                        </p:tgtEl>
                                        <p:attrNameLst>
                                          <p:attrName>style.visibility</p:attrName>
                                        </p:attrNameLst>
                                      </p:cBhvr>
                                      <p:to>
                                        <p:strVal val="visible"/>
                                      </p:to>
                                    </p:set>
                                    <p:animEffect transition="in" filter="blinds(horizontal)">
                                      <p:cBhvr>
                                        <p:cTn id="10" dur="500"/>
                                        <p:tgtEl>
                                          <p:spTgt spid="512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123">
                                            <p:txEl>
                                              <p:pRg st="2" end="2"/>
                                            </p:txEl>
                                          </p:spTgt>
                                        </p:tgtEl>
                                        <p:attrNameLst>
                                          <p:attrName>style.visibility</p:attrName>
                                        </p:attrNameLst>
                                      </p:cBhvr>
                                      <p:to>
                                        <p:strVal val="visible"/>
                                      </p:to>
                                    </p:set>
                                    <p:animEffect transition="in" filter="blinds(horizontal)">
                                      <p:cBhvr>
                                        <p:cTn id="13" dur="500"/>
                                        <p:tgtEl>
                                          <p:spTgt spid="512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123">
                                            <p:txEl>
                                              <p:pRg st="4" end="4"/>
                                            </p:txEl>
                                          </p:spTgt>
                                        </p:tgtEl>
                                        <p:attrNameLst>
                                          <p:attrName>style.visibility</p:attrName>
                                        </p:attrNameLst>
                                      </p:cBhvr>
                                      <p:to>
                                        <p:strVal val="visible"/>
                                      </p:to>
                                    </p:set>
                                    <p:animEffect transition="in" filter="blinds(horizontal)">
                                      <p:cBhvr>
                                        <p:cTn id="16" dur="500"/>
                                        <p:tgtEl>
                                          <p:spTgt spid="5123">
                                            <p:txEl>
                                              <p:pRg st="4" end="4"/>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8" presetClass="entr" presetSubtype="16" fill="hold" grpId="0" nodeType="clickEffect">
                                  <p:stCondLst>
                                    <p:cond delay="0"/>
                                  </p:stCondLst>
                                  <p:childTnLst>
                                    <p:set>
                                      <p:cBhvr>
                                        <p:cTn id="20" dur="1" fill="hold">
                                          <p:stCondLst>
                                            <p:cond delay="0"/>
                                          </p:stCondLst>
                                        </p:cTn>
                                        <p:tgtEl>
                                          <p:spTgt spid="5124">
                                            <p:txEl>
                                              <p:pRg st="0" end="0"/>
                                            </p:txEl>
                                          </p:spTgt>
                                        </p:tgtEl>
                                        <p:attrNameLst>
                                          <p:attrName>style.visibility</p:attrName>
                                        </p:attrNameLst>
                                      </p:cBhvr>
                                      <p:to>
                                        <p:strVal val="visible"/>
                                      </p:to>
                                    </p:set>
                                    <p:animEffect transition="in" filter="diamond(in)">
                                      <p:cBhvr>
                                        <p:cTn id="21" dur="2000"/>
                                        <p:tgtEl>
                                          <p:spTgt spid="5124">
                                            <p:txEl>
                                              <p:pRg st="0" end="0"/>
                                            </p:txEl>
                                          </p:spTgt>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5124">
                                            <p:txEl>
                                              <p:pRg st="1" end="1"/>
                                            </p:txEl>
                                          </p:spTgt>
                                        </p:tgtEl>
                                        <p:attrNameLst>
                                          <p:attrName>style.visibility</p:attrName>
                                        </p:attrNameLst>
                                      </p:cBhvr>
                                      <p:to>
                                        <p:strVal val="visible"/>
                                      </p:to>
                                    </p:set>
                                    <p:animEffect transition="in" filter="diamond(in)">
                                      <p:cBhvr>
                                        <p:cTn id="24" dur="2000"/>
                                        <p:tgtEl>
                                          <p:spTgt spid="5124">
                                            <p:txEl>
                                              <p:pRg st="1" end="1"/>
                                            </p:txEl>
                                          </p:spTgt>
                                        </p:tgtEl>
                                      </p:cBhvr>
                                    </p:animEffect>
                                  </p:childTnLst>
                                </p:cTn>
                              </p:par>
                              <p:par>
                                <p:cTn id="25" presetID="8" presetClass="entr" presetSubtype="16" fill="hold" grpId="0" nodeType="withEffect">
                                  <p:stCondLst>
                                    <p:cond delay="0"/>
                                  </p:stCondLst>
                                  <p:childTnLst>
                                    <p:set>
                                      <p:cBhvr>
                                        <p:cTn id="26" dur="1" fill="hold">
                                          <p:stCondLst>
                                            <p:cond delay="0"/>
                                          </p:stCondLst>
                                        </p:cTn>
                                        <p:tgtEl>
                                          <p:spTgt spid="5124">
                                            <p:txEl>
                                              <p:pRg st="2" end="2"/>
                                            </p:txEl>
                                          </p:spTgt>
                                        </p:tgtEl>
                                        <p:attrNameLst>
                                          <p:attrName>style.visibility</p:attrName>
                                        </p:attrNameLst>
                                      </p:cBhvr>
                                      <p:to>
                                        <p:strVal val="visible"/>
                                      </p:to>
                                    </p:set>
                                    <p:animEffect transition="in" filter="diamond(in)">
                                      <p:cBhvr>
                                        <p:cTn id="27" dur="2000"/>
                                        <p:tgtEl>
                                          <p:spTgt spid="5124">
                                            <p:txEl>
                                              <p:pRg st="2" end="2"/>
                                            </p:txEl>
                                          </p:spTgt>
                                        </p:tgtEl>
                                      </p:cBhvr>
                                    </p:animEffect>
                                  </p:childTnLst>
                                </p:cTn>
                              </p:par>
                              <p:par>
                                <p:cTn id="28" presetID="8" presetClass="entr" presetSubtype="16" fill="hold" grpId="0" nodeType="withEffect">
                                  <p:stCondLst>
                                    <p:cond delay="0"/>
                                  </p:stCondLst>
                                  <p:childTnLst>
                                    <p:set>
                                      <p:cBhvr>
                                        <p:cTn id="29" dur="1" fill="hold">
                                          <p:stCondLst>
                                            <p:cond delay="0"/>
                                          </p:stCondLst>
                                        </p:cTn>
                                        <p:tgtEl>
                                          <p:spTgt spid="5124">
                                            <p:txEl>
                                              <p:pRg st="3" end="3"/>
                                            </p:txEl>
                                          </p:spTgt>
                                        </p:tgtEl>
                                        <p:attrNameLst>
                                          <p:attrName>style.visibility</p:attrName>
                                        </p:attrNameLst>
                                      </p:cBhvr>
                                      <p:to>
                                        <p:strVal val="visible"/>
                                      </p:to>
                                    </p:set>
                                    <p:animEffect transition="in" filter="diamond(in)">
                                      <p:cBhvr>
                                        <p:cTn id="30" dur="2000"/>
                                        <p:tgtEl>
                                          <p:spTgt spid="5124">
                                            <p:txEl>
                                              <p:pRg st="3" end="3"/>
                                            </p:txEl>
                                          </p:spTgt>
                                        </p:tgtEl>
                                      </p:cBhvr>
                                    </p:animEffect>
                                  </p:childTnLst>
                                </p:cTn>
                              </p:par>
                              <p:par>
                                <p:cTn id="31" presetID="8" presetClass="entr" presetSubtype="16" fill="hold" grpId="0" nodeType="withEffect">
                                  <p:stCondLst>
                                    <p:cond delay="0"/>
                                  </p:stCondLst>
                                  <p:childTnLst>
                                    <p:set>
                                      <p:cBhvr>
                                        <p:cTn id="32" dur="1" fill="hold">
                                          <p:stCondLst>
                                            <p:cond delay="0"/>
                                          </p:stCondLst>
                                        </p:cTn>
                                        <p:tgtEl>
                                          <p:spTgt spid="5124">
                                            <p:txEl>
                                              <p:pRg st="4" end="4"/>
                                            </p:txEl>
                                          </p:spTgt>
                                        </p:tgtEl>
                                        <p:attrNameLst>
                                          <p:attrName>style.visibility</p:attrName>
                                        </p:attrNameLst>
                                      </p:cBhvr>
                                      <p:to>
                                        <p:strVal val="visible"/>
                                      </p:to>
                                    </p:set>
                                    <p:animEffect transition="in" filter="diamond(in)">
                                      <p:cBhvr>
                                        <p:cTn id="33" dur="2000"/>
                                        <p:tgtEl>
                                          <p:spTgt spid="5124">
                                            <p:txEl>
                                              <p:pRg st="4" end="4"/>
                                            </p:txEl>
                                          </p:spTgt>
                                        </p:tgtEl>
                                      </p:cBhvr>
                                    </p:animEffect>
                                  </p:childTnLst>
                                </p:cTn>
                              </p:par>
                              <p:par>
                                <p:cTn id="34" presetID="8" presetClass="entr" presetSubtype="16" fill="hold" grpId="0" nodeType="withEffect">
                                  <p:stCondLst>
                                    <p:cond delay="0"/>
                                  </p:stCondLst>
                                  <p:childTnLst>
                                    <p:set>
                                      <p:cBhvr>
                                        <p:cTn id="35" dur="1" fill="hold">
                                          <p:stCondLst>
                                            <p:cond delay="0"/>
                                          </p:stCondLst>
                                        </p:cTn>
                                        <p:tgtEl>
                                          <p:spTgt spid="5124">
                                            <p:txEl>
                                              <p:pRg st="5" end="5"/>
                                            </p:txEl>
                                          </p:spTgt>
                                        </p:tgtEl>
                                        <p:attrNameLst>
                                          <p:attrName>style.visibility</p:attrName>
                                        </p:attrNameLst>
                                      </p:cBhvr>
                                      <p:to>
                                        <p:strVal val="visible"/>
                                      </p:to>
                                    </p:set>
                                    <p:animEffect transition="in" filter="diamond(in)">
                                      <p:cBhvr>
                                        <p:cTn id="36" dur="2000"/>
                                        <p:tgtEl>
                                          <p:spTgt spid="5124">
                                            <p:txEl>
                                              <p:pRg st="5" end="5"/>
                                            </p:txEl>
                                          </p:spTgt>
                                        </p:tgtEl>
                                      </p:cBhvr>
                                    </p:animEffect>
                                  </p:childTnLst>
                                </p:cTn>
                              </p:par>
                              <p:par>
                                <p:cTn id="37" presetID="8" presetClass="entr" presetSubtype="16" fill="hold" grpId="0" nodeType="withEffect">
                                  <p:stCondLst>
                                    <p:cond delay="0"/>
                                  </p:stCondLst>
                                  <p:childTnLst>
                                    <p:set>
                                      <p:cBhvr>
                                        <p:cTn id="38" dur="1" fill="hold">
                                          <p:stCondLst>
                                            <p:cond delay="0"/>
                                          </p:stCondLst>
                                        </p:cTn>
                                        <p:tgtEl>
                                          <p:spTgt spid="5124">
                                            <p:txEl>
                                              <p:pRg st="6" end="6"/>
                                            </p:txEl>
                                          </p:spTgt>
                                        </p:tgtEl>
                                        <p:attrNameLst>
                                          <p:attrName>style.visibility</p:attrName>
                                        </p:attrNameLst>
                                      </p:cBhvr>
                                      <p:to>
                                        <p:strVal val="visible"/>
                                      </p:to>
                                    </p:set>
                                    <p:animEffect transition="in" filter="diamond(in)">
                                      <p:cBhvr>
                                        <p:cTn id="39" dur="2000"/>
                                        <p:tgtEl>
                                          <p:spTgt spid="5124">
                                            <p:txEl>
                                              <p:pRg st="6" end="6"/>
                                            </p:txEl>
                                          </p:spTgt>
                                        </p:tgtEl>
                                      </p:cBhvr>
                                    </p:animEffect>
                                  </p:childTnLst>
                                </p:cTn>
                              </p:par>
                              <p:par>
                                <p:cTn id="40" presetID="8" presetClass="entr" presetSubtype="16" fill="hold" grpId="0" nodeType="withEffect">
                                  <p:stCondLst>
                                    <p:cond delay="0"/>
                                  </p:stCondLst>
                                  <p:childTnLst>
                                    <p:set>
                                      <p:cBhvr>
                                        <p:cTn id="41" dur="1" fill="hold">
                                          <p:stCondLst>
                                            <p:cond delay="0"/>
                                          </p:stCondLst>
                                        </p:cTn>
                                        <p:tgtEl>
                                          <p:spTgt spid="5124">
                                            <p:txEl>
                                              <p:pRg st="7" end="7"/>
                                            </p:txEl>
                                          </p:spTgt>
                                        </p:tgtEl>
                                        <p:attrNameLst>
                                          <p:attrName>style.visibility</p:attrName>
                                        </p:attrNameLst>
                                      </p:cBhvr>
                                      <p:to>
                                        <p:strVal val="visible"/>
                                      </p:to>
                                    </p:set>
                                    <p:animEffect transition="in" filter="diamond(in)">
                                      <p:cBhvr>
                                        <p:cTn id="42" dur="2000"/>
                                        <p:tgtEl>
                                          <p:spTgt spid="512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p:bldP spid="512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ltLang="en-US" sz="3600" b="1" dirty="0"/>
              <a:t>Oral Administration</a:t>
            </a:r>
          </a:p>
        </p:txBody>
      </p:sp>
      <p:sp>
        <p:nvSpPr>
          <p:cNvPr id="94211" name="Rectangle 3"/>
          <p:cNvSpPr>
            <a:spLocks noGrp="1" noChangeArrowheads="1"/>
          </p:cNvSpPr>
          <p:nvPr>
            <p:ph type="body" sz="half" idx="1"/>
          </p:nvPr>
        </p:nvSpPr>
        <p:spPr/>
        <p:txBody>
          <a:bodyPr/>
          <a:lstStyle/>
          <a:p>
            <a:r>
              <a:rPr lang="en-US" altLang="en-US" sz="2800" dirty="0"/>
              <a:t>Traditional oral delivery systems</a:t>
            </a:r>
          </a:p>
          <a:p>
            <a:pPr lvl="1"/>
            <a:r>
              <a:rPr lang="en-US" altLang="en-US" sz="2400" dirty="0"/>
              <a:t>Tablets</a:t>
            </a:r>
          </a:p>
          <a:p>
            <a:pPr lvl="1"/>
            <a:r>
              <a:rPr lang="en-US" altLang="en-US" sz="2400" dirty="0"/>
              <a:t>Capsules</a:t>
            </a:r>
          </a:p>
          <a:p>
            <a:pPr lvl="1"/>
            <a:r>
              <a:rPr lang="en-US" altLang="en-US" sz="2400" dirty="0"/>
              <a:t>Soft gelatin capsules</a:t>
            </a:r>
          </a:p>
          <a:p>
            <a:pPr lvl="1"/>
            <a:r>
              <a:rPr lang="en-US" altLang="en-US" sz="2400" dirty="0" smtClean="0"/>
              <a:t>Suspensions</a:t>
            </a:r>
            <a:endParaRPr lang="en-US" altLang="en-US" sz="2400" dirty="0"/>
          </a:p>
        </p:txBody>
      </p:sp>
      <p:pic>
        <p:nvPicPr>
          <p:cNvPr id="94238" name="Picture 30" descr="pillls"/>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5364163" y="1916113"/>
            <a:ext cx="2016125" cy="19621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4239" name="Picture 31" descr="EnteriCare_s"/>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6300788" y="3860800"/>
            <a:ext cx="2447925" cy="1631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4240" name="Picture 32" descr="Pharmaceutical-9542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3860800"/>
            <a:ext cx="1489075" cy="223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04315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sz="3600" b="1" dirty="0" err="1"/>
              <a:t>Buccal</a:t>
            </a:r>
            <a:r>
              <a:rPr lang="en-US" altLang="en-US" sz="3600" b="1" dirty="0"/>
              <a:t>/Sublingual</a:t>
            </a:r>
          </a:p>
        </p:txBody>
      </p:sp>
      <p:sp>
        <p:nvSpPr>
          <p:cNvPr id="7171" name="Rectangle 3"/>
          <p:cNvSpPr>
            <a:spLocks noGrp="1" noChangeArrowheads="1"/>
          </p:cNvSpPr>
          <p:nvPr>
            <p:ph type="body" sz="half" idx="1"/>
          </p:nvPr>
        </p:nvSpPr>
        <p:spPr/>
        <p:txBody>
          <a:bodyPr/>
          <a:lstStyle/>
          <a:p>
            <a:r>
              <a:rPr lang="en-US" altLang="en-US"/>
              <a:t>Advantages</a:t>
            </a:r>
          </a:p>
          <a:p>
            <a:pPr lvl="1"/>
            <a:r>
              <a:rPr lang="en-US" altLang="en-US" sz="2000"/>
              <a:t>By-pass First pass metabolism </a:t>
            </a:r>
          </a:p>
          <a:p>
            <a:pPr lvl="1"/>
            <a:r>
              <a:rPr lang="en-US" altLang="en-US" sz="2000"/>
              <a:t>Rapid absorption</a:t>
            </a:r>
          </a:p>
          <a:p>
            <a:pPr lvl="1"/>
            <a:r>
              <a:rPr lang="en-US" altLang="en-US" sz="2000"/>
              <a:t>Low enzymatic activity</a:t>
            </a:r>
          </a:p>
          <a:p>
            <a:r>
              <a:rPr lang="en-US" altLang="en-US"/>
              <a:t>Disadvantages </a:t>
            </a:r>
          </a:p>
          <a:p>
            <a:pPr lvl="1"/>
            <a:r>
              <a:rPr lang="en-US" altLang="en-US" sz="2000"/>
              <a:t>Discomfort during dissolution</a:t>
            </a:r>
          </a:p>
          <a:p>
            <a:pPr lvl="1"/>
            <a:r>
              <a:rPr lang="en-US" altLang="en-US" sz="2000"/>
              <a:t>Probability of swallowing- lost of effect</a:t>
            </a:r>
          </a:p>
          <a:p>
            <a:pPr lvl="1"/>
            <a:r>
              <a:rPr lang="en-US" altLang="en-US" sz="2000"/>
              <a:t>Small doses</a:t>
            </a:r>
          </a:p>
        </p:txBody>
      </p:sp>
      <p:sp>
        <p:nvSpPr>
          <p:cNvPr id="7172" name="Rectangle 4"/>
          <p:cNvSpPr>
            <a:spLocks noGrp="1" noChangeArrowheads="1"/>
          </p:cNvSpPr>
          <p:nvPr>
            <p:ph type="body" sz="half" idx="2"/>
          </p:nvPr>
        </p:nvSpPr>
        <p:spPr/>
        <p:txBody>
          <a:bodyPr/>
          <a:lstStyle/>
          <a:p>
            <a:r>
              <a:rPr lang="en-US" altLang="en-US"/>
              <a:t>Traditional delivery system/devices</a:t>
            </a:r>
          </a:p>
          <a:p>
            <a:pPr lvl="1"/>
            <a:r>
              <a:rPr lang="en-US" altLang="en-US" sz="2000"/>
              <a:t>Tablets</a:t>
            </a:r>
          </a:p>
          <a:p>
            <a:pPr lvl="1"/>
            <a:r>
              <a:rPr lang="en-US" altLang="en-US" sz="2000"/>
              <a:t>Chewing gum</a:t>
            </a:r>
          </a:p>
          <a:p>
            <a:pPr>
              <a:buFont typeface="Wingdings" pitchFamily="2" charset="2"/>
              <a:buNone/>
            </a:pPr>
            <a:endParaRPr lang="en-US" altLang="en-US" sz="2400"/>
          </a:p>
        </p:txBody>
      </p:sp>
      <p:pic>
        <p:nvPicPr>
          <p:cNvPr id="7175" name="Picture 7" descr="j0269494[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5338" y="3503613"/>
            <a:ext cx="1785937" cy="180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Picture 8" descr="PhotosToGo-T-6320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075" y="4729163"/>
            <a:ext cx="2001838"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696210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sz="3600" b="1" dirty="0"/>
              <a:t>Intravenous (IV)</a:t>
            </a:r>
          </a:p>
        </p:txBody>
      </p:sp>
      <p:sp>
        <p:nvSpPr>
          <p:cNvPr id="14340" name="Rectangle 4"/>
          <p:cNvSpPr>
            <a:spLocks noGrp="1" noChangeArrowheads="1"/>
          </p:cNvSpPr>
          <p:nvPr>
            <p:ph type="body" sz="half" idx="1"/>
          </p:nvPr>
        </p:nvSpPr>
        <p:spPr/>
        <p:txBody>
          <a:bodyPr>
            <a:normAutofit lnSpcReduction="10000"/>
          </a:bodyPr>
          <a:lstStyle/>
          <a:p>
            <a:pPr>
              <a:lnSpc>
                <a:spcPct val="80000"/>
              </a:lnSpc>
            </a:pPr>
            <a:r>
              <a:rPr lang="en-US" altLang="en-US" sz="2400" dirty="0"/>
              <a:t>Advantages</a:t>
            </a:r>
          </a:p>
          <a:p>
            <a:pPr lvl="1">
              <a:lnSpc>
                <a:spcPct val="80000"/>
              </a:lnSpc>
            </a:pPr>
            <a:r>
              <a:rPr lang="en-US" altLang="en-US" sz="2000" dirty="0"/>
              <a:t>Drug 100% bioavailable</a:t>
            </a:r>
          </a:p>
          <a:p>
            <a:pPr lvl="1">
              <a:lnSpc>
                <a:spcPct val="80000"/>
              </a:lnSpc>
            </a:pPr>
            <a:r>
              <a:rPr lang="en-US" altLang="en-US" sz="2000" dirty="0"/>
              <a:t>Rapid response</a:t>
            </a:r>
          </a:p>
          <a:p>
            <a:pPr lvl="1">
              <a:lnSpc>
                <a:spcPct val="80000"/>
              </a:lnSpc>
            </a:pPr>
            <a:r>
              <a:rPr lang="en-US" altLang="en-US" sz="2000" dirty="0"/>
              <a:t>Total control of blood concentration</a:t>
            </a:r>
          </a:p>
          <a:p>
            <a:pPr lvl="1">
              <a:lnSpc>
                <a:spcPct val="80000"/>
              </a:lnSpc>
            </a:pPr>
            <a:r>
              <a:rPr lang="en-US" altLang="en-US" sz="2000" dirty="0"/>
              <a:t>Maximize incorporation of degradable drugs</a:t>
            </a:r>
          </a:p>
          <a:p>
            <a:pPr lvl="1">
              <a:lnSpc>
                <a:spcPct val="80000"/>
              </a:lnSpc>
            </a:pPr>
            <a:r>
              <a:rPr lang="en-US" altLang="en-US" sz="2000" dirty="0"/>
              <a:t>By-pass </a:t>
            </a:r>
            <a:r>
              <a:rPr lang="en-US" altLang="en-US" sz="2000" dirty="0" smtClean="0"/>
              <a:t>FPM</a:t>
            </a:r>
          </a:p>
          <a:p>
            <a:pPr lvl="1">
              <a:lnSpc>
                <a:spcPct val="80000"/>
              </a:lnSpc>
            </a:pPr>
            <a:endParaRPr lang="en-US" altLang="en-US" sz="2000" dirty="0"/>
          </a:p>
          <a:p>
            <a:pPr lvl="1">
              <a:lnSpc>
                <a:spcPct val="80000"/>
              </a:lnSpc>
            </a:pPr>
            <a:endParaRPr lang="en-US" altLang="en-US" sz="2000" dirty="0"/>
          </a:p>
          <a:p>
            <a:pPr>
              <a:lnSpc>
                <a:spcPct val="80000"/>
              </a:lnSpc>
            </a:pPr>
            <a:r>
              <a:rPr lang="en-US" altLang="en-US" sz="2400" dirty="0"/>
              <a:t>Disadvantages</a:t>
            </a:r>
          </a:p>
          <a:p>
            <a:pPr lvl="1">
              <a:lnSpc>
                <a:spcPct val="80000"/>
              </a:lnSpc>
            </a:pPr>
            <a:r>
              <a:rPr lang="en-US" altLang="en-US" sz="2000" dirty="0"/>
              <a:t>Invasive</a:t>
            </a:r>
          </a:p>
          <a:p>
            <a:pPr lvl="1">
              <a:lnSpc>
                <a:spcPct val="80000"/>
              </a:lnSpc>
            </a:pPr>
            <a:r>
              <a:rPr lang="en-US" altLang="en-US" sz="2000" dirty="0"/>
              <a:t>Trained personnel</a:t>
            </a:r>
          </a:p>
          <a:p>
            <a:pPr lvl="1">
              <a:lnSpc>
                <a:spcPct val="80000"/>
              </a:lnSpc>
            </a:pPr>
            <a:r>
              <a:rPr lang="en-US" altLang="en-US" sz="2000" dirty="0"/>
              <a:t>Possible toxicity due to incorrect dosing</a:t>
            </a:r>
          </a:p>
          <a:p>
            <a:pPr lvl="1">
              <a:lnSpc>
                <a:spcPct val="80000"/>
              </a:lnSpc>
            </a:pPr>
            <a:r>
              <a:rPr lang="en-US" altLang="en-US" sz="2000" dirty="0"/>
              <a:t>sterility</a:t>
            </a:r>
          </a:p>
          <a:p>
            <a:pPr lvl="1">
              <a:lnSpc>
                <a:spcPct val="80000"/>
              </a:lnSpc>
              <a:buFontTx/>
              <a:buNone/>
            </a:pPr>
            <a:endParaRPr lang="en-US" altLang="en-US" sz="2000" dirty="0"/>
          </a:p>
          <a:p>
            <a:pPr lvl="1">
              <a:lnSpc>
                <a:spcPct val="80000"/>
              </a:lnSpc>
            </a:pPr>
            <a:endParaRPr lang="en-US" altLang="en-US" sz="2000" dirty="0"/>
          </a:p>
        </p:txBody>
      </p:sp>
      <p:sp>
        <p:nvSpPr>
          <p:cNvPr id="14341" name="Rectangle 5"/>
          <p:cNvSpPr>
            <a:spLocks noGrp="1" noChangeArrowheads="1"/>
          </p:cNvSpPr>
          <p:nvPr>
            <p:ph type="body" sz="half" idx="2"/>
          </p:nvPr>
        </p:nvSpPr>
        <p:spPr/>
        <p:txBody>
          <a:bodyPr/>
          <a:lstStyle/>
          <a:p>
            <a:pPr>
              <a:lnSpc>
                <a:spcPct val="90000"/>
              </a:lnSpc>
            </a:pPr>
            <a:r>
              <a:rPr lang="en-US" altLang="en-US" sz="3200"/>
              <a:t>Traditional delivery system/devices</a:t>
            </a:r>
          </a:p>
          <a:p>
            <a:pPr lvl="1">
              <a:lnSpc>
                <a:spcPct val="90000"/>
              </a:lnSpc>
            </a:pPr>
            <a:r>
              <a:rPr lang="en-US" altLang="en-US" sz="2800"/>
              <a:t>Injection-bolus</a:t>
            </a:r>
          </a:p>
          <a:p>
            <a:pPr lvl="1">
              <a:lnSpc>
                <a:spcPct val="90000"/>
              </a:lnSpc>
            </a:pPr>
            <a:r>
              <a:rPr lang="en-US" altLang="en-US" sz="2800"/>
              <a:t>IV bag - infusion</a:t>
            </a:r>
          </a:p>
          <a:p>
            <a:pPr lvl="1">
              <a:lnSpc>
                <a:spcPct val="90000"/>
              </a:lnSpc>
            </a:pPr>
            <a:endParaRPr lang="en-US" altLang="en-US" sz="2800"/>
          </a:p>
          <a:p>
            <a:pPr>
              <a:lnSpc>
                <a:spcPct val="90000"/>
              </a:lnSpc>
            </a:pPr>
            <a:endParaRPr lang="en-US" altLang="en-US" b="1"/>
          </a:p>
        </p:txBody>
      </p:sp>
      <p:grpSp>
        <p:nvGrpSpPr>
          <p:cNvPr id="14345" name="Group 9"/>
          <p:cNvGrpSpPr>
            <a:grpSpLocks/>
          </p:cNvGrpSpPr>
          <p:nvPr/>
        </p:nvGrpSpPr>
        <p:grpSpPr bwMode="auto">
          <a:xfrm>
            <a:off x="5799138" y="3778250"/>
            <a:ext cx="2127250" cy="2532063"/>
            <a:chOff x="3653" y="2380"/>
            <a:chExt cx="1340" cy="1595"/>
          </a:xfrm>
        </p:grpSpPr>
        <p:pic>
          <p:nvPicPr>
            <p:cNvPr id="14342" name="Picture 6" descr="PhotosToGo-T-10033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97" y="2423"/>
              <a:ext cx="426"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Picture 7" descr="j009175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589" y="2380"/>
              <a:ext cx="404" cy="1595"/>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buender1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653" y="2813"/>
              <a:ext cx="433" cy="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68531244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sz="3600" b="1" dirty="0"/>
              <a:t>Subcutaneous</a:t>
            </a:r>
          </a:p>
        </p:txBody>
      </p:sp>
      <p:sp>
        <p:nvSpPr>
          <p:cNvPr id="19460" name="Rectangle 4"/>
          <p:cNvSpPr>
            <a:spLocks noGrp="1" noChangeArrowheads="1"/>
          </p:cNvSpPr>
          <p:nvPr>
            <p:ph type="body" sz="half" idx="1"/>
          </p:nvPr>
        </p:nvSpPr>
        <p:spPr/>
        <p:txBody>
          <a:bodyPr/>
          <a:lstStyle/>
          <a:p>
            <a:r>
              <a:rPr lang="en-US" altLang="en-US" sz="3200"/>
              <a:t>Advantages</a:t>
            </a:r>
          </a:p>
          <a:p>
            <a:pPr lvl="1"/>
            <a:r>
              <a:rPr lang="en-US" altLang="en-US" sz="2800"/>
              <a:t>Patient self-administration </a:t>
            </a:r>
          </a:p>
          <a:p>
            <a:pPr lvl="1"/>
            <a:r>
              <a:rPr lang="en-US" altLang="en-US" sz="2800"/>
              <a:t>Slow, complete absorption</a:t>
            </a:r>
          </a:p>
          <a:p>
            <a:pPr lvl="1"/>
            <a:r>
              <a:rPr lang="en-US" altLang="en-US" sz="2800"/>
              <a:t>By-pass FPM</a:t>
            </a:r>
          </a:p>
        </p:txBody>
      </p:sp>
      <p:sp>
        <p:nvSpPr>
          <p:cNvPr id="19461" name="Rectangle 5"/>
          <p:cNvSpPr>
            <a:spLocks noGrp="1" noChangeArrowheads="1"/>
          </p:cNvSpPr>
          <p:nvPr>
            <p:ph type="body" sz="half" idx="2"/>
          </p:nvPr>
        </p:nvSpPr>
        <p:spPr/>
        <p:txBody>
          <a:bodyPr/>
          <a:lstStyle/>
          <a:p>
            <a:r>
              <a:rPr lang="en-US" altLang="en-US" sz="3200"/>
              <a:t>Disadvantages</a:t>
            </a:r>
          </a:p>
          <a:p>
            <a:pPr lvl="1"/>
            <a:r>
              <a:rPr lang="en-US" altLang="en-US" sz="2800"/>
              <a:t>Invasive </a:t>
            </a:r>
          </a:p>
          <a:p>
            <a:pPr lvl="1"/>
            <a:r>
              <a:rPr lang="en-US" altLang="en-US" sz="2800"/>
              <a:t>Irritation, inflammation</a:t>
            </a:r>
          </a:p>
          <a:p>
            <a:pPr lvl="1"/>
            <a:r>
              <a:rPr lang="en-US" altLang="en-US" sz="2800"/>
              <a:t>Maximum dose volume - 2mL</a:t>
            </a:r>
          </a:p>
          <a:p>
            <a:endParaRPr lang="en-US" altLang="en-US" sz="3200"/>
          </a:p>
        </p:txBody>
      </p:sp>
    </p:spTree>
    <p:extLst>
      <p:ext uri="{BB962C8B-B14F-4D97-AF65-F5344CB8AC3E}">
        <p14:creationId xmlns:p14="http://schemas.microsoft.com/office/powerpoint/2010/main" val="314415688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Inhalers</a:t>
            </a:r>
            <a:endParaRPr lang="en-US" dirty="0"/>
          </a:p>
        </p:txBody>
      </p:sp>
      <p:pic>
        <p:nvPicPr>
          <p:cNvPr id="8" name="Picture 4"/>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0" y="1600200"/>
            <a:ext cx="9144000" cy="4760913"/>
          </a:xfrm>
        </p:spPr>
      </p:pic>
    </p:spTree>
    <p:extLst>
      <p:ext uri="{BB962C8B-B14F-4D97-AF65-F5344CB8AC3E}">
        <p14:creationId xmlns:p14="http://schemas.microsoft.com/office/powerpoint/2010/main" val="16103672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idx="4294967295"/>
          </p:nvPr>
        </p:nvSpPr>
        <p:spPr/>
        <p:txBody>
          <a:bodyPr>
            <a:noAutofit/>
          </a:bodyPr>
          <a:lstStyle/>
          <a:p>
            <a:r>
              <a:rPr lang="en-US" sz="3600" dirty="0"/>
              <a:t>Insulin Delivery Modes</a:t>
            </a:r>
            <a:br>
              <a:rPr lang="en-US" sz="3600" dirty="0"/>
            </a:br>
            <a:r>
              <a:rPr lang="en-US" sz="3600" dirty="0">
                <a:solidFill>
                  <a:srgbClr val="8EB94E"/>
                </a:solidFill>
              </a:rPr>
              <a:t>Syringes</a:t>
            </a:r>
            <a:endParaRPr lang="en-US" sz="3600" dirty="0"/>
          </a:p>
        </p:txBody>
      </p:sp>
      <p:pic>
        <p:nvPicPr>
          <p:cNvPr id="172035" name="Picture 10" descr="Стеклянные шприцы, иглы, мет. стерилизатор - СССР"/>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562100"/>
            <a:ext cx="3810000" cy="2857500"/>
          </a:xfrm>
          <a:prstGeom prst="rect">
            <a:avLst/>
          </a:prstGeom>
          <a:noFill/>
          <a:ln w="9525">
            <a:solidFill>
              <a:srgbClr val="8EB94E"/>
            </a:solidFill>
            <a:miter lim="800000"/>
            <a:headEnd/>
            <a:tailEnd/>
          </a:ln>
          <a:extLst>
            <a:ext uri="{909E8E84-426E-40dd-AFC4-6F175D3DCCD1}">
              <a14:hiddenFill xmlns:a14="http://schemas.microsoft.com/office/drawing/2010/main">
                <a:solidFill>
                  <a:srgbClr val="FFFFFF"/>
                </a:solidFill>
              </a14:hiddenFill>
            </a:ext>
          </a:extLst>
        </p:spPr>
      </p:pic>
      <p:pic>
        <p:nvPicPr>
          <p:cNvPr id="172036" name="Picture 19" descr="File:Standard insulin syringe.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1563" y="3489325"/>
            <a:ext cx="4033837" cy="3292475"/>
          </a:xfrm>
          <a:prstGeom prst="rect">
            <a:avLst/>
          </a:prstGeom>
          <a:noFill/>
          <a:ln w="9525">
            <a:solidFill>
              <a:srgbClr val="8EB94E"/>
            </a:solidFill>
            <a:miter lim="800000"/>
            <a:headEnd/>
            <a:tailEnd/>
          </a:ln>
          <a:extLst>
            <a:ext uri="{909E8E84-426E-40dd-AFC4-6F175D3DCCD1}">
              <a14:hiddenFill xmlns:a14="http://schemas.microsoft.com/office/drawing/2010/main">
                <a:solidFill>
                  <a:srgbClr val="FFFFFF"/>
                </a:solidFill>
              </a14:hiddenFill>
            </a:ext>
          </a:extLst>
        </p:spPr>
      </p:pic>
      <p:pic>
        <p:nvPicPr>
          <p:cNvPr id="172037" name="Picture 21" descr="Стеклянные шприцы, иглы, мет. стерилизатор - СССР"/>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4038600"/>
            <a:ext cx="3505200" cy="2343150"/>
          </a:xfrm>
          <a:prstGeom prst="rect">
            <a:avLst/>
          </a:prstGeom>
          <a:noFill/>
          <a:ln w="9525">
            <a:solidFill>
              <a:srgbClr val="8EB94E"/>
            </a:solidFill>
            <a:miter lim="800000"/>
            <a:headEnd/>
            <a:tailEnd/>
          </a:ln>
          <a:extLst>
            <a:ext uri="{909E8E84-426E-40dd-AFC4-6F175D3DCCD1}">
              <a14:hiddenFill xmlns:a14="http://schemas.microsoft.com/office/drawing/2010/main">
                <a:solidFill>
                  <a:srgbClr val="FFFFFF"/>
                </a:solidFill>
              </a14:hiddenFill>
            </a:ext>
          </a:extLst>
        </p:spPr>
      </p:pic>
      <p:sp>
        <p:nvSpPr>
          <p:cNvPr id="172038" name="Text Box 22"/>
          <p:cNvSpPr txBox="1">
            <a:spLocks noChangeArrowheads="1"/>
          </p:cNvSpPr>
          <p:nvPr/>
        </p:nvSpPr>
        <p:spPr bwMode="auto">
          <a:xfrm>
            <a:off x="6172200" y="1828800"/>
            <a:ext cx="297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spcBef>
                <a:spcPct val="50000"/>
              </a:spcBef>
            </a:pPr>
            <a:endParaRPr lang="en-US"/>
          </a:p>
        </p:txBody>
      </p:sp>
      <p:sp>
        <p:nvSpPr>
          <p:cNvPr id="172039" name="TextBox 7"/>
          <p:cNvSpPr txBox="1">
            <a:spLocks noChangeArrowheads="1"/>
          </p:cNvSpPr>
          <p:nvPr/>
        </p:nvSpPr>
        <p:spPr bwMode="auto">
          <a:xfrm>
            <a:off x="5791200" y="1676400"/>
            <a:ext cx="30480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a:solidFill>
                  <a:srgbClr val="0000FF"/>
                </a:solidFill>
              </a:rPr>
              <a:t>Improved Technology:</a:t>
            </a:r>
          </a:p>
          <a:p>
            <a:pPr>
              <a:buFont typeface="Arial" pitchFamily="34" charset="0"/>
              <a:buChar char="•"/>
            </a:pPr>
            <a:r>
              <a:rPr lang="en-US">
                <a:solidFill>
                  <a:srgbClr val="0000FF"/>
                </a:solidFill>
              </a:rPr>
              <a:t> disposable</a:t>
            </a:r>
          </a:p>
          <a:p>
            <a:pPr>
              <a:buFont typeface="Arial" pitchFamily="34" charset="0"/>
              <a:buChar char="•"/>
            </a:pPr>
            <a:r>
              <a:rPr lang="en-US">
                <a:solidFill>
                  <a:srgbClr val="0000FF"/>
                </a:solidFill>
              </a:rPr>
              <a:t> thinner  needles</a:t>
            </a:r>
          </a:p>
          <a:p>
            <a:pPr>
              <a:buFont typeface="Arial" pitchFamily="34" charset="0"/>
              <a:buChar char="•"/>
            </a:pPr>
            <a:r>
              <a:rPr lang="en-US">
                <a:solidFill>
                  <a:srgbClr val="0000FF"/>
                </a:solidFill>
              </a:rPr>
              <a:t> more sanitary</a:t>
            </a:r>
          </a:p>
          <a:p>
            <a:endParaRPr lang="en-US">
              <a:solidFill>
                <a:srgbClr val="0000FF"/>
              </a:solidFill>
            </a:endParaRPr>
          </a:p>
        </p:txBody>
      </p:sp>
    </p:spTree>
    <p:extLst>
      <p:ext uri="{BB962C8B-B14F-4D97-AF65-F5344CB8AC3E}">
        <p14:creationId xmlns:p14="http://schemas.microsoft.com/office/powerpoint/2010/main" val="274413966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TotalTime>
  <Words>577</Words>
  <Application>Microsoft Macintosh PowerPoint</Application>
  <PresentationFormat>On-screen Show (4:3)</PresentationFormat>
  <Paragraphs>136</Paragraphs>
  <Slides>28</Slides>
  <Notes>3</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Drug Delivery</vt:lpstr>
      <vt:lpstr>PowerPoint Presentation</vt:lpstr>
      <vt:lpstr>Oral Administration</vt:lpstr>
      <vt:lpstr>Oral Administration</vt:lpstr>
      <vt:lpstr>Buccal/Sublingual</vt:lpstr>
      <vt:lpstr>Intravenous (IV)</vt:lpstr>
      <vt:lpstr>Subcutaneous</vt:lpstr>
      <vt:lpstr>Inhalers</vt:lpstr>
      <vt:lpstr>Insulin Delivery Modes Syringes</vt:lpstr>
      <vt:lpstr>Insulin Secretion</vt:lpstr>
      <vt:lpstr>Basal and bolus insulin concept</vt:lpstr>
      <vt:lpstr>Insulin Delivery Modes  Jet Injectors</vt:lpstr>
      <vt:lpstr>Transdermal</vt:lpstr>
      <vt:lpstr>Limitations of Transdermal Delivery Systems</vt:lpstr>
      <vt:lpstr>PowerPoint Presentation</vt:lpstr>
      <vt:lpstr>Iontophoretic Patches</vt:lpstr>
      <vt:lpstr>Iontophoretic Patches</vt:lpstr>
      <vt:lpstr>Iontophoretic Patches</vt:lpstr>
      <vt:lpstr>Microneedles Patches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Questions for Section III of 32 marks</vt:lpstr>
    </vt:vector>
  </TitlesOfParts>
  <Company>nanobios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Drug Delivery</dc:title>
  <dc:creator>Rohit Srivastava</dc:creator>
  <cp:lastModifiedBy>Rohit Srivastava</cp:lastModifiedBy>
  <cp:revision>1</cp:revision>
  <dcterms:created xsi:type="dcterms:W3CDTF">2015-04-20T06:31:59Z</dcterms:created>
  <dcterms:modified xsi:type="dcterms:W3CDTF">2015-04-20T06:34:44Z</dcterms:modified>
</cp:coreProperties>
</file>